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1" r:id="rId3"/>
    <p:sldId id="262" r:id="rId4"/>
    <p:sldId id="274" r:id="rId5"/>
    <p:sldId id="257" r:id="rId6"/>
    <p:sldId id="259" r:id="rId7"/>
    <p:sldId id="266" r:id="rId8"/>
    <p:sldId id="263" r:id="rId9"/>
    <p:sldId id="260" r:id="rId10"/>
    <p:sldId id="264" r:id="rId11"/>
    <p:sldId id="267" r:id="rId12"/>
    <p:sldId id="268" r:id="rId13"/>
    <p:sldId id="272" r:id="rId14"/>
    <p:sldId id="269" r:id="rId15"/>
    <p:sldId id="270" r:id="rId16"/>
    <p:sldId id="27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75" autoAdjust="0"/>
    <p:restoredTop sz="94667" autoAdjust="0"/>
  </p:normalViewPr>
  <p:slideViewPr>
    <p:cSldViewPr>
      <p:cViewPr varScale="1">
        <p:scale>
          <a:sx n="71" d="100"/>
          <a:sy n="71" d="100"/>
        </p:scale>
        <p:origin x="-81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886967-C605-4865-B57B-BAAF58AF817C}" type="datetimeFigureOut">
              <a:rPr lang="en-US" smtClean="0"/>
              <a:pPr/>
              <a:t>1/12/2011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D1E22F-AB17-4935-8EC9-1F803B01FAB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D1E22F-AB17-4935-8EC9-1F803B01FAB8}"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D1E22F-AB17-4935-8EC9-1F803B01FAB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D8B1DA-33B4-4D45-930A-8D0C28538B14}" type="datetimeFigureOut">
              <a:rPr lang="en-US" smtClean="0"/>
              <a:pPr/>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8B1DA-33B4-4D45-930A-8D0C28538B14}" type="datetimeFigureOut">
              <a:rPr lang="en-US" smtClean="0"/>
              <a:pPr/>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8B1DA-33B4-4D45-930A-8D0C28538B14}" type="datetimeFigureOut">
              <a:rPr lang="en-US" smtClean="0"/>
              <a:pPr/>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D8B1DA-33B4-4D45-930A-8D0C28538B14}" type="datetimeFigureOut">
              <a:rPr lang="en-US" smtClean="0"/>
              <a:pPr/>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D8B1DA-33B4-4D45-930A-8D0C28538B14}" type="datetimeFigureOut">
              <a:rPr lang="en-US" smtClean="0"/>
              <a:pPr/>
              <a:t>1/12/2011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D8B1DA-33B4-4D45-930A-8D0C28538B14}" type="datetimeFigureOut">
              <a:rPr lang="en-US" smtClean="0"/>
              <a:pPr/>
              <a:t>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D8B1DA-33B4-4D45-930A-8D0C28538B14}" type="datetimeFigureOut">
              <a:rPr lang="en-US" smtClean="0"/>
              <a:pPr/>
              <a:t>1/12/2011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D8B1DA-33B4-4D45-930A-8D0C28538B14}" type="datetimeFigureOut">
              <a:rPr lang="en-US" smtClean="0"/>
              <a:pPr/>
              <a:t>1/12/2011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D8B1DA-33B4-4D45-930A-8D0C28538B14}" type="datetimeFigureOut">
              <a:rPr lang="en-US" smtClean="0"/>
              <a:pPr/>
              <a:t>1/12/2011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D8B1DA-33B4-4D45-930A-8D0C28538B14}" type="datetimeFigureOut">
              <a:rPr lang="en-US" smtClean="0"/>
              <a:pPr/>
              <a:t>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D8B1DA-33B4-4D45-930A-8D0C28538B14}" type="datetimeFigureOut">
              <a:rPr lang="en-US" smtClean="0"/>
              <a:pPr/>
              <a:t>1/12/2011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C7A8FD-0800-4BB8-9BEB-28E58ACD46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D8B1DA-33B4-4D45-930A-8D0C28538B14}" type="datetimeFigureOut">
              <a:rPr lang="en-US" smtClean="0"/>
              <a:pPr/>
              <a:t>1/12/2011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C7A8FD-0800-4BB8-9BEB-28E58ACD46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hyperlink" Target="http://www.thirteen.org/edonline/concept2class/inquiry/index.htm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ites.google.com/a/ashland.k12.ma.us/mrs-moynagh-s-world-history/home/the-golden-age-of-islam-projec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poster.4teachers.org/" TargetMode="External"/><Relationship Id="rId5" Type="http://schemas.openxmlformats.org/officeDocument/2006/relationships/hyperlink" Target="http://trackstar.4teachers.org/trackstar/" TargetMode="External"/><Relationship Id="rId4" Type="http://schemas.openxmlformats.org/officeDocument/2006/relationships/hyperlink" Target="http://marymoynaghtechday.wikispaces.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arch.yippy.com/" TargetMode="External"/><Relationship Id="rId2" Type="http://schemas.openxmlformats.org/officeDocument/2006/relationships/hyperlink" Target="http://webquest.sdsu.edu/searching/fournets.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Formula%20Poem%20Template.doc" TargetMode="External"/><Relationship Id="rId2" Type="http://schemas.openxmlformats.org/officeDocument/2006/relationships/hyperlink" Target="Battle%20of%20Hasting%20Websites.doc" TargetMode="External"/><Relationship Id="rId1" Type="http://schemas.openxmlformats.org/officeDocument/2006/relationships/slideLayout" Target="../slideLayouts/slideLayout2.xml"/><Relationship Id="rId4" Type="http://schemas.openxmlformats.org/officeDocument/2006/relationships/hyperlink" Target="http://trackstar.4teachers.org/trackstar/index.jsp"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sites.google.com/a/ashland.k12.ma.us/mrs-moynagh-s-world-history/home/the-golden-age-of-islam-project" TargetMode="External"/><Relationship Id="rId2" Type="http://schemas.openxmlformats.org/officeDocument/2006/relationships/hyperlink" Target="http://trackstar.4teachers.org/trackstar/ts/viewTrack.do?number=42052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www.youtube.com/watch?v=WyyEc-GNDfQ" TargetMode="External"/><Relationship Id="rId3" Type="http://schemas.openxmlformats.org/officeDocument/2006/relationships/hyperlink" Target="http://s3.hubimg.com/u/589886_f520.jpg" TargetMode="External"/><Relationship Id="rId7" Type="http://schemas.openxmlformats.org/officeDocument/2006/relationships/hyperlink" Target="http://www.foodnetwork.com/recipes/bobby-flay/mashed-potatoes-with-roasted-garlic-and-mascarpone-cheese-recipe/index.html" TargetMode="External"/><Relationship Id="rId2" Type="http://schemas.openxmlformats.org/officeDocument/2006/relationships/hyperlink" Target="Formula%20Poem%20Template.docx" TargetMode="External"/><Relationship Id="rId1" Type="http://schemas.openxmlformats.org/officeDocument/2006/relationships/slideLayout" Target="../slideLayouts/slideLayout2.xml"/><Relationship Id="rId6" Type="http://schemas.openxmlformats.org/officeDocument/2006/relationships/hyperlink" Target="http://www.food.com/recipe/Mashed-Potato-Gravy-Barefoot-Contessa-Ina-Garten-204117" TargetMode="External"/><Relationship Id="rId5" Type="http://schemas.openxmlformats.org/officeDocument/2006/relationships/hyperlink" Target="http://www.marthastewart.com/recipe/perfect-mashed-potatoes" TargetMode="External"/><Relationship Id="rId4" Type="http://schemas.openxmlformats.org/officeDocument/2006/relationships/hyperlink" Target="http://allrecipes.com/HowTo/making-mashed-potatoes/Detail.aspx" TargetMode="External"/><Relationship Id="rId9" Type="http://schemas.openxmlformats.org/officeDocument/2006/relationships/hyperlink" Target="http://trackstar.4teachers.org/trackstar/index.jsp"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eduscapes.com/sessions/travel/index.htm" TargetMode="External"/><Relationship Id="rId3" Type="http://schemas.openxmlformats.org/officeDocument/2006/relationships/hyperlink" Target="http://www.educationworld.com/a_issues/chat/chat015.shtml" TargetMode="External"/><Relationship Id="rId7" Type="http://schemas.openxmlformats.org/officeDocument/2006/relationships/hyperlink" Target="http://webquest.sdsu.edu/searching/fournets.htm" TargetMode="External"/><Relationship Id="rId12" Type="http://schemas.openxmlformats.org/officeDocument/2006/relationships/hyperlink" Target="http://trackstar.4teachers.org/trackstar/index.jsp" TargetMode="External"/><Relationship Id="rId2" Type="http://schemas.openxmlformats.org/officeDocument/2006/relationships/hyperlink" Target="http://webquest.org/" TargetMode="External"/><Relationship Id="rId1" Type="http://schemas.openxmlformats.org/officeDocument/2006/relationships/slideLayout" Target="../slideLayouts/slideLayout2.xml"/><Relationship Id="rId6" Type="http://schemas.openxmlformats.org/officeDocument/2006/relationships/hyperlink" Target="http://www.youtube.com/watch?v=o4rel5qOPvU" TargetMode="External"/><Relationship Id="rId11" Type="http://schemas.openxmlformats.org/officeDocument/2006/relationships/hyperlink" Target="http://voicethread.com/share/1185437/" TargetMode="External"/><Relationship Id="rId5" Type="http://schemas.openxmlformats.org/officeDocument/2006/relationships/hyperlink" Target="http://www.thirteen.org/edonline/concept2class/classroominternet/index_sub2.html" TargetMode="External"/><Relationship Id="rId10" Type="http://schemas.openxmlformats.org/officeDocument/2006/relationships/hyperlink" Target="http://webquest.sdsu.edu/about_webquests.html" TargetMode="External"/><Relationship Id="rId4" Type="http://schemas.openxmlformats.org/officeDocument/2006/relationships/hyperlink" Target="http://www.thirteen.org/edonline/concept2class/index.html" TargetMode="External"/><Relationship Id="rId9" Type="http://schemas.openxmlformats.org/officeDocument/2006/relationships/hyperlink" Target="http://cybersmart.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thirteen.org/edonline/concept2class/webquests/video_c14.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thirteen.org/edonline/concept2class/webquests/video_t2.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Desktop/PD%20Tech%20Day/Meet%20Bernie%20Dodge.do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66800"/>
            <a:ext cx="7772400" cy="1828799"/>
          </a:xfrm>
        </p:spPr>
        <p:txBody>
          <a:bodyPr/>
          <a:lstStyle/>
          <a:p>
            <a:r>
              <a:rPr lang="en-US" dirty="0" smtClean="0"/>
              <a:t>WebQuest</a:t>
            </a:r>
            <a:endParaRPr lang="en-US" dirty="0"/>
          </a:p>
        </p:txBody>
      </p:sp>
      <p:sp>
        <p:nvSpPr>
          <p:cNvPr id="3" name="Subtitle 2"/>
          <p:cNvSpPr>
            <a:spLocks noGrp="1"/>
          </p:cNvSpPr>
          <p:nvPr>
            <p:ph type="subTitle" idx="1"/>
          </p:nvPr>
        </p:nvSpPr>
        <p:spPr>
          <a:xfrm>
            <a:off x="1371600" y="2971800"/>
            <a:ext cx="6400800" cy="2667000"/>
          </a:xfrm>
        </p:spPr>
        <p:txBody>
          <a:bodyPr>
            <a:normAutofit fontScale="92500"/>
          </a:bodyPr>
          <a:lstStyle/>
          <a:p>
            <a:r>
              <a:rPr lang="en-US" dirty="0" smtClean="0"/>
              <a:t>A WebQuest is a process to </a:t>
            </a:r>
          </a:p>
          <a:p>
            <a:r>
              <a:rPr lang="en-US" dirty="0" smtClean="0"/>
              <a:t>acquire knowledge using  </a:t>
            </a:r>
            <a:r>
              <a:rPr lang="en-US" dirty="0" smtClean="0">
                <a:solidFill>
                  <a:schemeClr val="tx2">
                    <a:lumMod val="60000"/>
                    <a:lumOff val="40000"/>
                  </a:schemeClr>
                </a:solidFill>
              </a:rPr>
              <a:t>21</a:t>
            </a:r>
            <a:r>
              <a:rPr lang="en-US" baseline="30000" dirty="0" smtClean="0">
                <a:solidFill>
                  <a:schemeClr val="tx2">
                    <a:lumMod val="60000"/>
                    <a:lumOff val="40000"/>
                  </a:schemeClr>
                </a:solidFill>
              </a:rPr>
              <a:t>st</a:t>
            </a:r>
            <a:r>
              <a:rPr lang="en-US" dirty="0" smtClean="0">
                <a:solidFill>
                  <a:schemeClr val="tx2">
                    <a:lumMod val="60000"/>
                    <a:lumOff val="40000"/>
                  </a:schemeClr>
                </a:solidFill>
              </a:rPr>
              <a:t> century skills</a:t>
            </a:r>
            <a:r>
              <a:rPr lang="en-US" dirty="0" smtClean="0"/>
              <a:t>.  A WebQuest is an </a:t>
            </a:r>
            <a:r>
              <a:rPr lang="en-US" dirty="0" smtClean="0">
                <a:hlinkClick r:id="rId2"/>
              </a:rPr>
              <a:t>inquiry-oriented</a:t>
            </a:r>
            <a:r>
              <a:rPr lang="en-US" dirty="0" smtClean="0"/>
              <a:t> online tool for learning.  </a:t>
            </a:r>
          </a:p>
          <a:p>
            <a:r>
              <a:rPr lang="en-US" dirty="0" smtClean="0"/>
              <a:t>  </a:t>
            </a:r>
            <a:endParaRPr lang="en-US" dirty="0"/>
          </a:p>
        </p:txBody>
      </p:sp>
      <p:pic>
        <p:nvPicPr>
          <p:cNvPr id="4098" name="Picture 2" descr="C:\Program Files\Microsoft Office\MEDIA\CAGCAT10\j0205582.wmf"/>
          <p:cNvPicPr>
            <a:picLocks noChangeAspect="1" noChangeArrowheads="1"/>
          </p:cNvPicPr>
          <p:nvPr/>
        </p:nvPicPr>
        <p:blipFill>
          <a:blip r:embed="rId3" cstate="print"/>
          <a:srcRect/>
          <a:stretch>
            <a:fillRect/>
          </a:stretch>
        </p:blipFill>
        <p:spPr bwMode="auto">
          <a:xfrm>
            <a:off x="6705600" y="533400"/>
            <a:ext cx="1776679" cy="16303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dirty="0" smtClean="0"/>
              <a:t>So what does a WebQuest need? </a:t>
            </a:r>
            <a:endParaRPr lang="en-US" sz="3600" dirty="0"/>
          </a:p>
        </p:txBody>
      </p:sp>
      <p:sp>
        <p:nvSpPr>
          <p:cNvPr id="3" name="Content Placeholder 2"/>
          <p:cNvSpPr>
            <a:spLocks noGrp="1"/>
          </p:cNvSpPr>
          <p:nvPr>
            <p:ph idx="1"/>
          </p:nvPr>
        </p:nvSpPr>
        <p:spPr>
          <a:xfrm>
            <a:off x="152400" y="914400"/>
            <a:ext cx="8763000" cy="5638800"/>
          </a:xfrm>
        </p:spPr>
        <p:txBody>
          <a:bodyPr>
            <a:normAutofit fontScale="25000" lnSpcReduction="20000"/>
          </a:bodyPr>
          <a:lstStyle/>
          <a:p>
            <a:r>
              <a:rPr lang="en-US" sz="7200" dirty="0" smtClean="0"/>
              <a:t>INTRODUCTION:  sets the stage and provides some background information,  </a:t>
            </a:r>
            <a:r>
              <a:rPr lang="en-US" sz="7200" dirty="0" err="1" smtClean="0"/>
              <a:t>mght</a:t>
            </a:r>
            <a:r>
              <a:rPr lang="en-US" sz="7200" dirty="0" smtClean="0"/>
              <a:t> be enhanced by motivational elements , role playing. </a:t>
            </a:r>
          </a:p>
          <a:p>
            <a:endParaRPr lang="en-US" sz="7200" dirty="0" smtClean="0"/>
          </a:p>
          <a:p>
            <a:r>
              <a:rPr lang="en-US" sz="7200" dirty="0" smtClean="0"/>
              <a:t>TASK:  description of what students will have accomplished by the end of the assignment.  </a:t>
            </a:r>
          </a:p>
          <a:p>
            <a:endParaRPr lang="en-US" sz="7200" dirty="0" smtClean="0"/>
          </a:p>
          <a:p>
            <a:r>
              <a:rPr lang="en-US" sz="7200" dirty="0" smtClean="0"/>
              <a:t>RESOURCES:  Web based resources provided by the teacher that guide the internet inquiry.  Because links to the resources are included, the learner is not left to wander through internet completely adrift.  Resources might include primary source documents, images, experts available via e-mail or </a:t>
            </a:r>
            <a:r>
              <a:rPr lang="en-US" sz="7200" dirty="0" err="1" smtClean="0"/>
              <a:t>realtime</a:t>
            </a:r>
            <a:r>
              <a:rPr lang="en-US" sz="7200" dirty="0" smtClean="0"/>
              <a:t> conferencing,  as well as books and other documents physically available in the learner's setting. </a:t>
            </a:r>
          </a:p>
          <a:p>
            <a:endParaRPr lang="en-US" sz="7200" dirty="0" smtClean="0"/>
          </a:p>
          <a:p>
            <a:r>
              <a:rPr lang="en-US" sz="7200" dirty="0" smtClean="0"/>
              <a:t>PROCESS:  description of the steps in order to accomplish the task. The process should be broken out into clearly described steps.</a:t>
            </a:r>
            <a:r>
              <a:rPr lang="en-US" sz="7200" dirty="0" smtClean="0">
                <a:solidFill>
                  <a:srgbClr val="FF0000"/>
                </a:solidFill>
              </a:rPr>
              <a:t>   WebQuest process is also a skill lesson …. focus on web based skills.  </a:t>
            </a:r>
            <a:endParaRPr lang="en-US" sz="7200" dirty="0" smtClean="0"/>
          </a:p>
          <a:p>
            <a:endParaRPr lang="en-US" sz="7200" dirty="0" smtClean="0"/>
          </a:p>
          <a:p>
            <a:r>
              <a:rPr lang="en-US" sz="7200" dirty="0" smtClean="0"/>
              <a:t>EVALUATION:  A  method for demonstrating the learning from the WebQuest.  This may include a choice of products. </a:t>
            </a:r>
          </a:p>
          <a:p>
            <a:endParaRPr lang="en-US" sz="7200" dirty="0" smtClean="0"/>
          </a:p>
          <a:p>
            <a:r>
              <a:rPr lang="en-US" sz="7200" dirty="0" smtClean="0"/>
              <a:t>CONCLUSION/REFLECTION:   A final activity that calumniates the WebQuest.  This should include reflection of the learning and may include extension activities</a:t>
            </a:r>
            <a:r>
              <a:rPr lang="en-US" sz="7200" dirty="0" smtClean="0">
                <a:solidFill>
                  <a:schemeClr val="accent2">
                    <a:lumMod val="75000"/>
                  </a:schemeClr>
                </a:solidFill>
              </a:rPr>
              <a:t>. </a:t>
            </a:r>
          </a:p>
          <a:p>
            <a:endParaRPr lang="en-US" sz="7200"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I do this how?  </a:t>
            </a:r>
            <a:endParaRPr lang="en-US" dirty="0"/>
          </a:p>
        </p:txBody>
      </p:sp>
      <p:sp>
        <p:nvSpPr>
          <p:cNvPr id="3" name="Content Placeholder 2"/>
          <p:cNvSpPr>
            <a:spLocks noGrp="1"/>
          </p:cNvSpPr>
          <p:nvPr>
            <p:ph idx="1"/>
          </p:nvPr>
        </p:nvSpPr>
        <p:spPr>
          <a:xfrm>
            <a:off x="304800" y="1143000"/>
            <a:ext cx="8534400" cy="4983163"/>
          </a:xfrm>
        </p:spPr>
        <p:txBody>
          <a:bodyPr>
            <a:normAutofit lnSpcReduction="10000"/>
          </a:bodyPr>
          <a:lstStyle/>
          <a:p>
            <a:r>
              <a:rPr lang="en-US" dirty="0" smtClean="0"/>
              <a:t>Figure out what it is that you want the students do (task and introduction). </a:t>
            </a:r>
          </a:p>
          <a:p>
            <a:r>
              <a:rPr lang="en-US" dirty="0" smtClean="0"/>
              <a:t>How do you want the students to demonstrate their learning (evaluation)? </a:t>
            </a:r>
          </a:p>
          <a:p>
            <a:r>
              <a:rPr lang="en-US" dirty="0" smtClean="0"/>
              <a:t>What do the students need to do in order acquire the knowledge (process)? </a:t>
            </a:r>
          </a:p>
          <a:p>
            <a:r>
              <a:rPr lang="en-US" dirty="0" smtClean="0"/>
              <a:t>Find resources … websites, readings, images, etc.  </a:t>
            </a:r>
          </a:p>
          <a:p>
            <a:r>
              <a:rPr lang="en-US" dirty="0" smtClean="0"/>
              <a:t>Package it up … create the “document” for the students.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Create </a:t>
            </a:r>
            <a:r>
              <a:rPr lang="en-US" i="1" dirty="0" smtClean="0"/>
              <a:t>the</a:t>
            </a:r>
            <a:r>
              <a:rPr lang="en-US" dirty="0" smtClean="0"/>
              <a:t> what …a “document”….? </a:t>
            </a:r>
            <a:endParaRPr lang="en-US" dirty="0"/>
          </a:p>
        </p:txBody>
      </p:sp>
      <p:sp>
        <p:nvSpPr>
          <p:cNvPr id="3" name="Content Placeholder 2"/>
          <p:cNvSpPr>
            <a:spLocks noGrp="1"/>
          </p:cNvSpPr>
          <p:nvPr>
            <p:ph idx="1"/>
          </p:nvPr>
        </p:nvSpPr>
        <p:spPr>
          <a:xfrm>
            <a:off x="457200" y="1600200"/>
            <a:ext cx="8382000" cy="4525963"/>
          </a:xfrm>
        </p:spPr>
        <p:txBody>
          <a:bodyPr>
            <a:normAutofit fontScale="92500" lnSpcReduction="20000"/>
          </a:bodyPr>
          <a:lstStyle/>
          <a:p>
            <a:r>
              <a:rPr lang="en-US" dirty="0" smtClean="0"/>
              <a:t>How are you going to package this WebQuest?   How are the students going to know what to do?  </a:t>
            </a:r>
          </a:p>
          <a:p>
            <a:endParaRPr lang="en-US" dirty="0" smtClean="0"/>
          </a:p>
          <a:p>
            <a:r>
              <a:rPr lang="en-US" dirty="0" smtClean="0"/>
              <a:t>You are going to create a </a:t>
            </a:r>
            <a:r>
              <a:rPr lang="en-US" i="1" dirty="0" smtClean="0"/>
              <a:t>web-based document </a:t>
            </a:r>
            <a:r>
              <a:rPr lang="en-US" dirty="0" smtClean="0"/>
              <a:t>that the students can access from school, home, library, wherever they can find the internet, that contains all the information for your WebQuest.   </a:t>
            </a:r>
          </a:p>
          <a:p>
            <a:endParaRPr lang="en-US" dirty="0" smtClean="0"/>
          </a:p>
          <a:p>
            <a:r>
              <a:rPr lang="en-US" dirty="0" smtClean="0"/>
              <a:t> That </a:t>
            </a:r>
            <a:r>
              <a:rPr lang="en-US" i="1" dirty="0" smtClean="0"/>
              <a:t>web-based</a:t>
            </a:r>
            <a:r>
              <a:rPr lang="en-US" dirty="0" smtClean="0"/>
              <a:t> document …Do you want to make a </a:t>
            </a:r>
            <a:r>
              <a:rPr lang="en-US" i="1" dirty="0" smtClean="0">
                <a:hlinkClick r:id="rId3"/>
              </a:rPr>
              <a:t>Google</a:t>
            </a:r>
            <a:r>
              <a:rPr lang="en-US" dirty="0" smtClean="0">
                <a:hlinkClick r:id="rId3"/>
              </a:rPr>
              <a:t> Webpage</a:t>
            </a:r>
            <a:r>
              <a:rPr lang="en-US" dirty="0" smtClean="0"/>
              <a:t>, create a </a:t>
            </a:r>
            <a:r>
              <a:rPr lang="en-US" i="1" dirty="0" err="1" smtClean="0">
                <a:hlinkClick r:id="rId4"/>
              </a:rPr>
              <a:t>Wikispace</a:t>
            </a:r>
            <a:r>
              <a:rPr lang="en-US" dirty="0" smtClean="0"/>
              <a:t>, use </a:t>
            </a:r>
            <a:r>
              <a:rPr lang="en-US" dirty="0" err="1" smtClean="0">
                <a:hlinkClick r:id="rId5"/>
              </a:rPr>
              <a:t>Trackstar</a:t>
            </a:r>
            <a:r>
              <a:rPr lang="en-US" dirty="0" smtClean="0"/>
              <a:t>, </a:t>
            </a:r>
            <a:r>
              <a:rPr lang="en-US" dirty="0" smtClean="0">
                <a:hlinkClick r:id="rId6"/>
              </a:rPr>
              <a:t>Web Poster Wizard</a:t>
            </a:r>
            <a:r>
              <a:rPr lang="en-US" dirty="0" smtClean="0"/>
              <a:t> ?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smtClean="0"/>
              <a:t>Of course </a:t>
            </a:r>
            <a:r>
              <a:rPr lang="en-US" i="1" dirty="0" smtClean="0"/>
              <a:t>you can do </a:t>
            </a:r>
            <a:r>
              <a:rPr lang="en-US" dirty="0" smtClean="0"/>
              <a:t>this … </a:t>
            </a:r>
            <a:endParaRPr lang="en-US" dirty="0"/>
          </a:p>
        </p:txBody>
      </p:sp>
      <p:sp>
        <p:nvSpPr>
          <p:cNvPr id="3" name="Content Placeholder 2"/>
          <p:cNvSpPr>
            <a:spLocks noGrp="1"/>
          </p:cNvSpPr>
          <p:nvPr>
            <p:ph idx="1"/>
          </p:nvPr>
        </p:nvSpPr>
        <p:spPr>
          <a:xfrm>
            <a:off x="152400" y="1066800"/>
            <a:ext cx="8839200" cy="5334000"/>
          </a:xfrm>
        </p:spPr>
        <p:txBody>
          <a:bodyPr>
            <a:noAutofit/>
          </a:bodyPr>
          <a:lstStyle/>
          <a:p>
            <a:pPr>
              <a:buNone/>
            </a:pPr>
            <a:r>
              <a:rPr lang="en-US" sz="2400" dirty="0" smtClean="0"/>
              <a:t>All it takes is …. A little knowledge and some skills … </a:t>
            </a:r>
          </a:p>
          <a:p>
            <a:pPr marL="860425" indent="-403225"/>
            <a:r>
              <a:rPr lang="en-US" sz="2400" dirty="0" smtClean="0"/>
              <a:t>Where to find things on the web … how are your </a:t>
            </a:r>
            <a:r>
              <a:rPr lang="en-US" sz="2400" dirty="0" smtClean="0">
                <a:hlinkClick r:id="rId2"/>
              </a:rPr>
              <a:t>searching skills</a:t>
            </a:r>
            <a:r>
              <a:rPr lang="en-US" sz="2400" dirty="0" smtClean="0"/>
              <a:t> … what do you search with (I like </a:t>
            </a:r>
            <a:r>
              <a:rPr lang="en-US" sz="2400" dirty="0" smtClean="0">
                <a:hlinkClick r:id="rId3"/>
              </a:rPr>
              <a:t>Yippy.com</a:t>
            </a:r>
            <a:r>
              <a:rPr lang="en-US" sz="2400" dirty="0" smtClean="0"/>
              <a:t> for something like this).   What are the </a:t>
            </a:r>
            <a:r>
              <a:rPr lang="en-US" sz="2400" i="1" dirty="0" smtClean="0">
                <a:solidFill>
                  <a:schemeClr val="accent3">
                    <a:lumMod val="75000"/>
                  </a:schemeClr>
                </a:solidFill>
              </a:rPr>
              <a:t>resources </a:t>
            </a:r>
            <a:r>
              <a:rPr lang="en-US" sz="2400" dirty="0" smtClean="0"/>
              <a:t>you chose? </a:t>
            </a:r>
          </a:p>
          <a:p>
            <a:pPr marL="860425" indent="-403225"/>
            <a:r>
              <a:rPr lang="en-US" sz="2400" dirty="0" smtClean="0"/>
              <a:t>Skills  </a:t>
            </a:r>
          </a:p>
          <a:p>
            <a:pPr marL="1260475" lvl="1" indent="-403225"/>
            <a:r>
              <a:rPr lang="en-US" sz="2400" dirty="0" smtClean="0"/>
              <a:t>Craft an engaging </a:t>
            </a:r>
            <a:r>
              <a:rPr lang="en-US" sz="2400" i="1" dirty="0" smtClean="0">
                <a:solidFill>
                  <a:schemeClr val="accent3">
                    <a:lumMod val="75000"/>
                  </a:schemeClr>
                </a:solidFill>
              </a:rPr>
              <a:t>assignment</a:t>
            </a:r>
          </a:p>
          <a:p>
            <a:pPr marL="1260475" lvl="1" indent="-403225"/>
            <a:r>
              <a:rPr lang="en-US" sz="2400" dirty="0" smtClean="0"/>
              <a:t>Develop a </a:t>
            </a:r>
            <a:r>
              <a:rPr lang="en-US" sz="2400" i="1" dirty="0" smtClean="0">
                <a:solidFill>
                  <a:schemeClr val="accent3">
                    <a:lumMod val="75000"/>
                  </a:schemeClr>
                </a:solidFill>
              </a:rPr>
              <a:t>task </a:t>
            </a:r>
            <a:r>
              <a:rPr lang="en-US" sz="2400" dirty="0" smtClean="0"/>
              <a:t>that forces thinking about the content at the heart of the WebQuest </a:t>
            </a:r>
          </a:p>
          <a:p>
            <a:pPr marL="1260475" lvl="1" indent="-403225"/>
            <a:r>
              <a:rPr lang="en-US" sz="2400" dirty="0" smtClean="0"/>
              <a:t>Identify a way to </a:t>
            </a:r>
            <a:r>
              <a:rPr lang="en-US" sz="2400" i="1" dirty="0" smtClean="0">
                <a:solidFill>
                  <a:schemeClr val="accent3">
                    <a:lumMod val="75000"/>
                  </a:schemeClr>
                </a:solidFill>
              </a:rPr>
              <a:t>evaluate</a:t>
            </a:r>
            <a:r>
              <a:rPr lang="en-US" sz="2400" dirty="0" smtClean="0"/>
              <a:t> and </a:t>
            </a:r>
            <a:r>
              <a:rPr lang="en-US" sz="2400" i="1" dirty="0" smtClean="0">
                <a:solidFill>
                  <a:schemeClr val="accent3">
                    <a:lumMod val="75000"/>
                  </a:schemeClr>
                </a:solidFill>
              </a:rPr>
              <a:t>reflect</a:t>
            </a:r>
            <a:r>
              <a:rPr lang="en-US" sz="2400" dirty="0" smtClean="0"/>
              <a:t> on the learning</a:t>
            </a:r>
          </a:p>
          <a:p>
            <a:pPr marL="1260475" lvl="1" indent="-403225"/>
            <a:r>
              <a:rPr lang="en-US" sz="2400" dirty="0" smtClean="0"/>
              <a:t>Get the kids </a:t>
            </a:r>
            <a:r>
              <a:rPr lang="en-US" sz="2400" i="1" dirty="0" smtClean="0">
                <a:solidFill>
                  <a:schemeClr val="accent3">
                    <a:lumMod val="75000"/>
                  </a:schemeClr>
                </a:solidFill>
              </a:rPr>
              <a:t>working together </a:t>
            </a:r>
          </a:p>
          <a:p>
            <a:pPr marL="457200" lvl="2" indent="0"/>
            <a:r>
              <a:rPr lang="en-US" dirty="0" smtClean="0"/>
              <a:t>    Internet skills … you need to get this WebQuest “out there” </a:t>
            </a:r>
            <a:r>
              <a:rPr lang="en-US" sz="2400" dirty="0" smtClean="0"/>
              <a:t>	</a:t>
            </a:r>
          </a:p>
          <a:p>
            <a:pPr marL="0" lvl="2" indent="0" algn="ctr">
              <a:buNone/>
            </a:pPr>
            <a:r>
              <a:rPr lang="en-US" sz="2400" dirty="0" smtClean="0">
                <a:solidFill>
                  <a:srgbClr val="FF0000"/>
                </a:solidFill>
              </a:rPr>
              <a:t>Remember:  Evaluate the WebQuest before you give it to the kids</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Got my stuff (after an internet search) …</a:t>
            </a:r>
            <a:endParaRPr lang="en-US" sz="3600" dirty="0"/>
          </a:p>
        </p:txBody>
      </p:sp>
      <p:sp>
        <p:nvSpPr>
          <p:cNvPr id="3" name="Content Placeholder 2"/>
          <p:cNvSpPr>
            <a:spLocks noGrp="1"/>
          </p:cNvSpPr>
          <p:nvPr>
            <p:ph idx="1"/>
          </p:nvPr>
        </p:nvSpPr>
        <p:spPr/>
        <p:txBody>
          <a:bodyPr>
            <a:normAutofit/>
          </a:bodyPr>
          <a:lstStyle/>
          <a:p>
            <a:r>
              <a:rPr lang="en-US" sz="2400" dirty="0" smtClean="0">
                <a:latin typeface="Comic Sans MS" pitchFamily="66" charset="0"/>
              </a:rPr>
              <a:t>What do I need? </a:t>
            </a:r>
          </a:p>
          <a:p>
            <a:pPr lvl="1">
              <a:buNone/>
            </a:pPr>
            <a:r>
              <a:rPr lang="en-US" sz="2400" dirty="0" smtClean="0">
                <a:latin typeface="Comic Sans MS"/>
              </a:rPr>
              <a:t> □ A topic … The Norman Conquest of England</a:t>
            </a:r>
          </a:p>
          <a:p>
            <a:pPr lvl="1">
              <a:buNone/>
            </a:pPr>
            <a:r>
              <a:rPr lang="en-US" sz="2400" dirty="0" smtClean="0">
                <a:latin typeface="Comic Sans MS"/>
              </a:rPr>
              <a:t> □ A task/introduction … Figure out why the conquest of England in 1066 was a “world event”</a:t>
            </a:r>
          </a:p>
          <a:p>
            <a:pPr lvl="1">
              <a:buNone/>
            </a:pPr>
            <a:r>
              <a:rPr lang="en-US" sz="2400" dirty="0" smtClean="0">
                <a:latin typeface="Comic Sans MS"/>
              </a:rPr>
              <a:t>□ A list of resources to be used … </a:t>
            </a:r>
            <a:r>
              <a:rPr lang="en-US" sz="2400" dirty="0" smtClean="0">
                <a:latin typeface="Comic Sans MS"/>
                <a:hlinkClick r:id="rId2" action="ppaction://hlinkfile"/>
              </a:rPr>
              <a:t>annotated search results</a:t>
            </a:r>
            <a:endParaRPr lang="en-US" sz="2400" dirty="0" smtClean="0">
              <a:latin typeface="Comic Sans MS"/>
            </a:endParaRPr>
          </a:p>
          <a:p>
            <a:pPr lvl="1">
              <a:buNone/>
            </a:pPr>
            <a:r>
              <a:rPr lang="en-US" sz="2400" dirty="0" smtClean="0">
                <a:latin typeface="Comic Sans MS"/>
              </a:rPr>
              <a:t>□ Guidelines for a product to demonstrate learning … </a:t>
            </a:r>
            <a:r>
              <a:rPr lang="en-US" sz="2400" dirty="0" smtClean="0">
                <a:latin typeface="Comic Sans MS"/>
                <a:hlinkClick r:id="rId3" action="ppaction://hlinkfile"/>
              </a:rPr>
              <a:t>Formula poem templates</a:t>
            </a:r>
            <a:endParaRPr lang="en-US" sz="2400" dirty="0" smtClean="0">
              <a:latin typeface="Comic Sans MS"/>
            </a:endParaRPr>
          </a:p>
          <a:p>
            <a:pPr lvl="1">
              <a:buNone/>
            </a:pPr>
            <a:endParaRPr lang="en-US" sz="2400" dirty="0" smtClean="0">
              <a:latin typeface="Comic Sans MS"/>
            </a:endParaRPr>
          </a:p>
          <a:p>
            <a:pPr lvl="1">
              <a:buNone/>
            </a:pPr>
            <a:r>
              <a:rPr lang="en-US" sz="2400" dirty="0" smtClean="0">
                <a:solidFill>
                  <a:srgbClr val="FF0000"/>
                </a:solidFill>
                <a:latin typeface="Comic Sans MS"/>
              </a:rPr>
              <a:t>So now I need to create the WebQuest </a:t>
            </a:r>
            <a:r>
              <a:rPr lang="en-US" sz="2400" dirty="0" smtClean="0">
                <a:solidFill>
                  <a:srgbClr val="FF0000"/>
                </a:solidFill>
                <a:latin typeface="Comic Sans MS"/>
                <a:hlinkClick r:id="rId4"/>
              </a:rPr>
              <a:t>document ….</a:t>
            </a:r>
            <a:endParaRPr lang="en-US" sz="2400" dirty="0" smtClean="0">
              <a:solidFill>
                <a:srgbClr val="FF0000"/>
              </a:solidFill>
              <a:latin typeface="Comic Sans MS"/>
            </a:endParaRPr>
          </a:p>
          <a:p>
            <a:pPr lvl="1">
              <a:buNone/>
            </a:pPr>
            <a:endParaRPr lang="en-US" sz="2400" dirty="0" smtClean="0">
              <a:latin typeface="Comic Sans MS"/>
            </a:endParaRPr>
          </a:p>
          <a:p>
            <a:pPr lvl="1">
              <a:buNone/>
            </a:pPr>
            <a:endParaRPr lang="en-US" sz="2400" dirty="0" smtClean="0">
              <a:latin typeface="Comic Sans MS"/>
            </a:endParaRPr>
          </a:p>
          <a:p>
            <a:pPr lvl="1">
              <a:buNone/>
            </a:pPr>
            <a:endParaRPr lang="en-US" sz="2400" dirty="0" smtClean="0">
              <a:latin typeface="Comic Sans MS"/>
            </a:endParaRPr>
          </a:p>
          <a:p>
            <a:pPr lvl="1">
              <a:buNone/>
            </a:pPr>
            <a:endParaRPr lang="en-US"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a:t>
            </a:r>
            <a:endParaRPr lang="en-US" dirty="0"/>
          </a:p>
        </p:txBody>
      </p:sp>
      <p:sp>
        <p:nvSpPr>
          <p:cNvPr id="3" name="Content Placeholder 2"/>
          <p:cNvSpPr>
            <a:spLocks noGrp="1"/>
          </p:cNvSpPr>
          <p:nvPr>
            <p:ph idx="1"/>
          </p:nvPr>
        </p:nvSpPr>
        <p:spPr/>
        <p:txBody>
          <a:bodyPr/>
          <a:lstStyle/>
          <a:p>
            <a:r>
              <a:rPr lang="en-US" dirty="0" smtClean="0">
                <a:hlinkClick r:id="rId2"/>
              </a:rPr>
              <a:t>Norman Invasion </a:t>
            </a:r>
            <a:r>
              <a:rPr lang="en-US" dirty="0" smtClean="0"/>
              <a:t>  using </a:t>
            </a:r>
            <a:r>
              <a:rPr lang="en-US" dirty="0" err="1" smtClean="0"/>
              <a:t>Trackstar</a:t>
            </a:r>
            <a:endParaRPr lang="en-US" dirty="0" smtClean="0">
              <a:hlinkClick r:id="rId3"/>
            </a:endParaRPr>
          </a:p>
          <a:p>
            <a:endParaRPr lang="en-US" dirty="0" smtClean="0">
              <a:hlinkClick r:id="rId3"/>
            </a:endParaRPr>
          </a:p>
          <a:p>
            <a:r>
              <a:rPr lang="en-US" dirty="0" smtClean="0">
                <a:hlinkClick r:id="rId3"/>
              </a:rPr>
              <a:t>Golden Age of Islam Project</a:t>
            </a:r>
            <a:r>
              <a:rPr lang="en-US" dirty="0" smtClean="0"/>
              <a:t> using a Google Page</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it’s your turn …. </a:t>
            </a:r>
            <a:endParaRPr lang="en-US" dirty="0"/>
          </a:p>
        </p:txBody>
      </p:sp>
      <p:sp>
        <p:nvSpPr>
          <p:cNvPr id="3" name="Content Placeholder 2"/>
          <p:cNvSpPr>
            <a:spLocks noGrp="1"/>
          </p:cNvSpPr>
          <p:nvPr>
            <p:ph idx="1"/>
          </p:nvPr>
        </p:nvSpPr>
        <p:spPr>
          <a:xfrm>
            <a:off x="381000" y="1371600"/>
            <a:ext cx="8229600" cy="4830763"/>
          </a:xfrm>
        </p:spPr>
        <p:txBody>
          <a:bodyPr>
            <a:normAutofit fontScale="55000" lnSpcReduction="20000"/>
          </a:bodyPr>
          <a:lstStyle/>
          <a:p>
            <a:r>
              <a:rPr lang="en-US" dirty="0" smtClean="0"/>
              <a:t>Think of a topic … How about </a:t>
            </a:r>
            <a:r>
              <a:rPr lang="en-US" i="1" dirty="0" smtClean="0"/>
              <a:t>how to make the most “comfortable” mashed potatoes?</a:t>
            </a:r>
          </a:p>
          <a:p>
            <a:r>
              <a:rPr lang="en-US" dirty="0" smtClean="0"/>
              <a:t>Intro and task </a:t>
            </a:r>
            <a:r>
              <a:rPr lang="en-US" i="1" dirty="0" smtClean="0"/>
              <a:t>… Mashed potatoes are the number 1 comfort food … what is it that makes them so good?   </a:t>
            </a:r>
          </a:p>
          <a:p>
            <a:r>
              <a:rPr lang="en-US" dirty="0" smtClean="0"/>
              <a:t>Process:</a:t>
            </a:r>
            <a:r>
              <a:rPr lang="en-US" i="1" dirty="0" smtClean="0"/>
              <a:t>  Research recipes and compare the ingredients?  What are the instructions for “mashing” the potatoes?   Using at least two of the recipes conduct a taste test and have the tasters describe the mashed potatoes.   </a:t>
            </a:r>
          </a:p>
          <a:p>
            <a:r>
              <a:rPr lang="en-US" dirty="0" smtClean="0"/>
              <a:t>Product</a:t>
            </a:r>
            <a:r>
              <a:rPr lang="en-US" i="1" dirty="0" smtClean="0"/>
              <a:t>:  A “recipe” </a:t>
            </a:r>
            <a:r>
              <a:rPr lang="en-US" i="1" dirty="0" smtClean="0">
                <a:hlinkClick r:id="rId2" action="ppaction://hlinkfile"/>
              </a:rPr>
              <a:t>poem</a:t>
            </a:r>
            <a:r>
              <a:rPr lang="en-US" i="1" dirty="0" smtClean="0"/>
              <a:t> about mashed potatoes.</a:t>
            </a:r>
          </a:p>
          <a:p>
            <a:r>
              <a:rPr lang="en-US" dirty="0" smtClean="0"/>
              <a:t>Look for websites …. Remember multimodal …</a:t>
            </a:r>
          </a:p>
          <a:p>
            <a:pPr>
              <a:buNone/>
            </a:pPr>
            <a:r>
              <a:rPr lang="en-US" dirty="0" smtClean="0"/>
              <a:t>		</a:t>
            </a:r>
            <a:r>
              <a:rPr lang="en-US" sz="2600" dirty="0" smtClean="0">
                <a:hlinkClick r:id="rId3"/>
              </a:rPr>
              <a:t>http://s3.hubimg.com/u/589886_f520.jpg</a:t>
            </a:r>
            <a:endParaRPr lang="en-US" sz="2600" dirty="0" smtClean="0"/>
          </a:p>
          <a:p>
            <a:pPr>
              <a:buNone/>
            </a:pPr>
            <a:r>
              <a:rPr lang="en-US" sz="2600" dirty="0" smtClean="0"/>
              <a:t>		</a:t>
            </a:r>
            <a:r>
              <a:rPr lang="en-US" sz="2600" dirty="0" smtClean="0">
                <a:hlinkClick r:id="rId4"/>
              </a:rPr>
              <a:t>http://allrecipes.com//HowTo/making-mashed-potatoes/Detail.aspx</a:t>
            </a:r>
            <a:endParaRPr lang="en-US" sz="2600" dirty="0" smtClean="0"/>
          </a:p>
          <a:p>
            <a:pPr>
              <a:buNone/>
            </a:pPr>
            <a:r>
              <a:rPr lang="en-US" sz="2600" dirty="0" smtClean="0"/>
              <a:t>		 </a:t>
            </a:r>
            <a:r>
              <a:rPr lang="en-US" sz="2600" dirty="0" smtClean="0">
                <a:hlinkClick r:id="rId5"/>
              </a:rPr>
              <a:t>http://www.marthastewart.com/recipe/perfect-mashed-potatoes</a:t>
            </a:r>
            <a:endParaRPr lang="en-US" sz="2600" dirty="0" smtClean="0"/>
          </a:p>
          <a:p>
            <a:pPr>
              <a:buNone/>
            </a:pPr>
            <a:r>
              <a:rPr lang="en-US" sz="2600" dirty="0" smtClean="0"/>
              <a:t>		</a:t>
            </a:r>
            <a:r>
              <a:rPr lang="en-US" sz="2600" dirty="0" smtClean="0">
                <a:hlinkClick r:id="rId6"/>
              </a:rPr>
              <a:t>http://www.food.com/recipe/Mashed-Potato-Gravy-Barefoot-Contessa-Ina-Garten-204117</a:t>
            </a:r>
            <a:endParaRPr lang="en-US" sz="2600" dirty="0" smtClean="0"/>
          </a:p>
          <a:p>
            <a:pPr>
              <a:buNone/>
            </a:pPr>
            <a:r>
              <a:rPr lang="en-US" sz="2600" dirty="0" smtClean="0"/>
              <a:t>		</a:t>
            </a:r>
            <a:r>
              <a:rPr lang="en-US" sz="2600" dirty="0" smtClean="0">
                <a:hlinkClick r:id="rId7"/>
              </a:rPr>
              <a:t>http://www.foodnetwork.com/recipes/bobby-flay/mashed-potatoes-with-roasted-garlic-and-mascarpone-cheese-recipe/index.html</a:t>
            </a:r>
            <a:endParaRPr lang="en-US" sz="2600" dirty="0" smtClean="0"/>
          </a:p>
          <a:p>
            <a:pPr>
              <a:buNone/>
            </a:pPr>
            <a:r>
              <a:rPr lang="en-US" sz="2600" dirty="0" smtClean="0"/>
              <a:t>        	 	</a:t>
            </a:r>
            <a:r>
              <a:rPr lang="en-US" sz="2600" dirty="0" smtClean="0">
                <a:hlinkClick r:id="rId8"/>
              </a:rPr>
              <a:t>http://www.youtube.com/watch?v=WyyEc-GNDfQ</a:t>
            </a:r>
            <a:endParaRPr lang="en-US" sz="2600" dirty="0" smtClean="0"/>
          </a:p>
          <a:p>
            <a:pPr>
              <a:buNone/>
            </a:pPr>
            <a:endParaRPr lang="en-US" sz="2600" dirty="0" smtClean="0"/>
          </a:p>
          <a:p>
            <a:r>
              <a:rPr lang="en-US" sz="3300" dirty="0" smtClean="0"/>
              <a:t>Reflection:  What did you learn about mashed potatoes?   </a:t>
            </a:r>
          </a:p>
          <a:p>
            <a:pPr>
              <a:buNone/>
            </a:pPr>
            <a:r>
              <a:rPr lang="en-US" sz="2600" dirty="0" smtClean="0"/>
              <a:t>			</a:t>
            </a:r>
          </a:p>
          <a:p>
            <a:r>
              <a:rPr lang="en-US" dirty="0" smtClean="0"/>
              <a:t>Let’s build a </a:t>
            </a:r>
            <a:r>
              <a:rPr lang="en-US" dirty="0" err="1" smtClean="0">
                <a:hlinkClick r:id="rId9"/>
              </a:rPr>
              <a:t>Trackstar</a:t>
            </a:r>
            <a:r>
              <a:rPr lang="en-US" dirty="0" smtClean="0">
                <a:hlinkClick r:id="rId9"/>
              </a:rPr>
              <a:t>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I consulted …</a:t>
            </a:r>
            <a:endParaRPr lang="en-US" dirty="0"/>
          </a:p>
        </p:txBody>
      </p:sp>
      <p:sp>
        <p:nvSpPr>
          <p:cNvPr id="3" name="Content Placeholder 2"/>
          <p:cNvSpPr>
            <a:spLocks noGrp="1"/>
          </p:cNvSpPr>
          <p:nvPr>
            <p:ph idx="1"/>
          </p:nvPr>
        </p:nvSpPr>
        <p:spPr/>
        <p:txBody>
          <a:bodyPr>
            <a:normAutofit fontScale="32500" lnSpcReduction="20000"/>
          </a:bodyPr>
          <a:lstStyle/>
          <a:p>
            <a:pPr>
              <a:buNone/>
            </a:pPr>
            <a:r>
              <a:rPr lang="en-US" u="sng" dirty="0" smtClean="0">
                <a:hlinkClick r:id="rId2"/>
              </a:rPr>
              <a:t>http://webquest.org/</a:t>
            </a:r>
            <a:endParaRPr lang="en-US" dirty="0" smtClean="0"/>
          </a:p>
          <a:p>
            <a:pPr>
              <a:buNone/>
            </a:pPr>
            <a:r>
              <a:rPr lang="en-US" dirty="0" smtClean="0"/>
              <a:t> </a:t>
            </a:r>
          </a:p>
          <a:p>
            <a:pPr>
              <a:buNone/>
            </a:pPr>
            <a:r>
              <a:rPr lang="en-US" u="sng" dirty="0" smtClean="0">
                <a:hlinkClick r:id="rId3"/>
              </a:rPr>
              <a:t>http://www.educationworld.com/a_issues/chat/chat015.shtml</a:t>
            </a:r>
            <a:endParaRPr lang="en-US" dirty="0" smtClean="0"/>
          </a:p>
          <a:p>
            <a:pPr>
              <a:buNone/>
            </a:pPr>
            <a:r>
              <a:rPr lang="en-US" dirty="0" smtClean="0"/>
              <a:t> </a:t>
            </a:r>
          </a:p>
          <a:p>
            <a:pPr>
              <a:buNone/>
            </a:pPr>
            <a:r>
              <a:rPr lang="en-US" u="sng" dirty="0" smtClean="0">
                <a:hlinkClick r:id="rId4"/>
              </a:rPr>
              <a:t>http://www.thirteen.org/edonline/concept2class/index.html</a:t>
            </a:r>
            <a:endParaRPr lang="en-US" dirty="0" smtClean="0"/>
          </a:p>
          <a:p>
            <a:pPr>
              <a:buNone/>
            </a:pPr>
            <a:r>
              <a:rPr lang="en-US" dirty="0" smtClean="0"/>
              <a:t>What can the internet do for my classroom </a:t>
            </a:r>
          </a:p>
          <a:p>
            <a:pPr>
              <a:buNone/>
            </a:pPr>
            <a:r>
              <a:rPr lang="en-US" u="sng" dirty="0" smtClean="0">
                <a:hlinkClick r:id="rId5"/>
              </a:rPr>
              <a:t>http://www.thirteen.org/edonline/concept2class/classroominternet/index_sub2.html</a:t>
            </a:r>
            <a:endParaRPr lang="en-US" dirty="0" smtClean="0"/>
          </a:p>
          <a:p>
            <a:pPr>
              <a:buNone/>
            </a:pPr>
            <a:r>
              <a:rPr lang="en-US" dirty="0" smtClean="0"/>
              <a:t>http://www.thirteen.org/edonline/concept2class/classroominternet/index_sub3.html</a:t>
            </a:r>
          </a:p>
          <a:p>
            <a:pPr>
              <a:buNone/>
            </a:pPr>
            <a:r>
              <a:rPr lang="en-US" dirty="0" smtClean="0"/>
              <a:t> </a:t>
            </a:r>
          </a:p>
          <a:p>
            <a:pPr>
              <a:buNone/>
            </a:pPr>
            <a:r>
              <a:rPr lang="en-US" u="sng" dirty="0" smtClean="0">
                <a:hlinkClick r:id="rId6"/>
              </a:rPr>
              <a:t>http://www.youtube.com/watch?v=o4rel5qOPvU</a:t>
            </a:r>
            <a:endParaRPr lang="en-US" dirty="0" smtClean="0"/>
          </a:p>
          <a:p>
            <a:pPr>
              <a:buNone/>
            </a:pPr>
            <a:r>
              <a:rPr lang="en-US" dirty="0" smtClean="0"/>
              <a:t> </a:t>
            </a:r>
          </a:p>
          <a:p>
            <a:pPr>
              <a:buNone/>
            </a:pPr>
            <a:r>
              <a:rPr lang="en-US" dirty="0" smtClean="0"/>
              <a:t>Four NETS for better searching  </a:t>
            </a:r>
            <a:r>
              <a:rPr lang="en-US" u="sng" dirty="0" smtClean="0">
                <a:hlinkClick r:id="rId7"/>
              </a:rPr>
              <a:t>http://webquest.sdsu.edu/searching/fournets.htm</a:t>
            </a:r>
            <a:endParaRPr lang="en-US" dirty="0" smtClean="0"/>
          </a:p>
          <a:p>
            <a:pPr>
              <a:buNone/>
            </a:pPr>
            <a:r>
              <a:rPr lang="en-US" dirty="0" smtClean="0"/>
              <a:t> </a:t>
            </a:r>
          </a:p>
          <a:p>
            <a:pPr>
              <a:buNone/>
            </a:pPr>
            <a:r>
              <a:rPr lang="en-US" u="sng" dirty="0" smtClean="0">
                <a:hlinkClick r:id="rId8"/>
              </a:rPr>
              <a:t>http://eduscapes.com/sessions/travel/index.htm</a:t>
            </a:r>
            <a:endParaRPr lang="en-US" dirty="0" smtClean="0"/>
          </a:p>
          <a:p>
            <a:pPr>
              <a:buNone/>
            </a:pPr>
            <a:r>
              <a:rPr lang="en-US" dirty="0" smtClean="0"/>
              <a:t> </a:t>
            </a:r>
          </a:p>
          <a:p>
            <a:pPr>
              <a:buNone/>
            </a:pPr>
            <a:r>
              <a:rPr lang="en-US" dirty="0" err="1" smtClean="0"/>
              <a:t>cybersmart</a:t>
            </a:r>
            <a:r>
              <a:rPr lang="en-US" dirty="0" smtClean="0"/>
              <a:t> </a:t>
            </a:r>
            <a:r>
              <a:rPr lang="en-US" u="sng" dirty="0" smtClean="0">
                <a:hlinkClick r:id="rId9"/>
              </a:rPr>
              <a:t>http://cybersmart.org/</a:t>
            </a:r>
            <a:endParaRPr lang="en-US" dirty="0" smtClean="0"/>
          </a:p>
          <a:p>
            <a:pPr>
              <a:buNone/>
            </a:pPr>
            <a:r>
              <a:rPr lang="en-US" dirty="0" smtClean="0"/>
              <a:t> </a:t>
            </a:r>
          </a:p>
          <a:p>
            <a:pPr>
              <a:buNone/>
            </a:pPr>
            <a:r>
              <a:rPr lang="en-US" dirty="0" smtClean="0"/>
              <a:t>Bernie Dodge </a:t>
            </a:r>
            <a:r>
              <a:rPr lang="en-US" u="sng" dirty="0" smtClean="0">
                <a:hlinkClick r:id="rId10"/>
              </a:rPr>
              <a:t>http://webquest.sdsu.edu/about_webquests.html</a:t>
            </a:r>
            <a:endParaRPr lang="en-US" dirty="0" smtClean="0"/>
          </a:p>
          <a:p>
            <a:pPr>
              <a:buNone/>
            </a:pPr>
            <a:r>
              <a:rPr lang="en-US" dirty="0" smtClean="0"/>
              <a:t> </a:t>
            </a:r>
          </a:p>
          <a:p>
            <a:pPr>
              <a:buNone/>
            </a:pPr>
            <a:r>
              <a:rPr lang="en-US" u="sng" dirty="0" smtClean="0">
                <a:hlinkClick r:id="rId11"/>
              </a:rPr>
              <a:t>http://voicethread.com/share/1185437/</a:t>
            </a:r>
            <a:r>
              <a:rPr lang="en-US" dirty="0" smtClean="0"/>
              <a:t>  21 cent skills </a:t>
            </a:r>
          </a:p>
          <a:p>
            <a:pPr>
              <a:buNone/>
            </a:pPr>
            <a:r>
              <a:rPr lang="en-US" dirty="0" smtClean="0"/>
              <a:t> </a:t>
            </a:r>
          </a:p>
          <a:p>
            <a:pPr>
              <a:buNone/>
            </a:pPr>
            <a:r>
              <a:rPr lang="en-US" dirty="0" err="1" smtClean="0"/>
              <a:t>trackstar</a:t>
            </a:r>
            <a:r>
              <a:rPr lang="en-US" dirty="0" smtClean="0"/>
              <a:t>  </a:t>
            </a:r>
            <a:r>
              <a:rPr lang="en-US" u="sng" dirty="0" smtClean="0">
                <a:hlinkClick r:id="rId12"/>
              </a:rPr>
              <a:t>http://trackstar.4teachers.org/trackstar/index.jsp</a:t>
            </a:r>
            <a:endParaRPr lang="en-US" dirty="0" smtClean="0"/>
          </a:p>
          <a:p>
            <a:pPr>
              <a:buNone/>
            </a:pPr>
            <a:r>
              <a:rPr lang="en-US" dirty="0" smtClean="0"/>
              <a:t> </a:t>
            </a:r>
          </a:p>
          <a:p>
            <a:pPr>
              <a:buNone/>
            </a:pPr>
            <a:r>
              <a:rPr lang="en-US" dirty="0" smtClean="0"/>
              <a:t>http://www.solution-tree.com/Public/LookInside.aspx?ProductCode=BKF389</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What is a WebQuest?</a:t>
            </a:r>
            <a:br>
              <a:rPr lang="en-US" dirty="0" smtClean="0"/>
            </a:br>
            <a:endParaRPr lang="en-US" dirty="0"/>
          </a:p>
        </p:txBody>
      </p:sp>
      <p:sp>
        <p:nvSpPr>
          <p:cNvPr id="3" name="Content Placeholder 2"/>
          <p:cNvSpPr>
            <a:spLocks noGrp="1"/>
          </p:cNvSpPr>
          <p:nvPr>
            <p:ph idx="1"/>
          </p:nvPr>
        </p:nvSpPr>
        <p:spPr>
          <a:xfrm>
            <a:off x="457200" y="1447800"/>
            <a:ext cx="8153400" cy="4953000"/>
          </a:xfrm>
        </p:spPr>
        <p:txBody>
          <a:bodyPr>
            <a:normAutofit fontScale="92500" lnSpcReduction="20000"/>
          </a:bodyPr>
          <a:lstStyle/>
          <a:p>
            <a:r>
              <a:rPr lang="en-US" sz="2800" dirty="0" smtClean="0"/>
              <a:t>A WebQuest </a:t>
            </a:r>
            <a:r>
              <a:rPr lang="en-US" sz="2400" dirty="0" smtClean="0"/>
              <a:t>is an inquiry-oriented lesson format </a:t>
            </a:r>
          </a:p>
          <a:p>
            <a:pPr>
              <a:buNone/>
            </a:pPr>
            <a:r>
              <a:rPr lang="en-US" sz="2400" dirty="0" smtClean="0"/>
              <a:t>	in which most or all the information that learners work with comes from the web.  </a:t>
            </a:r>
            <a:r>
              <a:rPr lang="en-US" sz="2400" i="1" dirty="0" smtClean="0">
                <a:solidFill>
                  <a:srgbClr val="FF0000"/>
                </a:solidFill>
              </a:rPr>
              <a:t>This means it is a classroom-based lesson in which most or all of the information that students explore and evaluate comes from the World Wide Web</a:t>
            </a:r>
            <a:r>
              <a:rPr lang="en-US" sz="2400" i="1" dirty="0" smtClean="0"/>
              <a:t>.</a:t>
            </a:r>
            <a:r>
              <a:rPr lang="en-US" sz="2400" dirty="0" smtClean="0"/>
              <a:t> </a:t>
            </a:r>
          </a:p>
          <a:p>
            <a:pPr>
              <a:buNone/>
            </a:pPr>
            <a:endParaRPr lang="en-US" sz="2800" dirty="0" smtClean="0"/>
          </a:p>
          <a:p>
            <a:r>
              <a:rPr lang="en-US" sz="2800" dirty="0" smtClean="0"/>
              <a:t>WebQuests</a:t>
            </a:r>
            <a:r>
              <a:rPr lang="en-US" dirty="0" smtClean="0"/>
              <a:t>: </a:t>
            </a:r>
          </a:p>
          <a:p>
            <a:pPr lvl="2"/>
            <a:r>
              <a:rPr lang="en-US" dirty="0" smtClean="0"/>
              <a:t>Can be short (a single class period) or long (month-long unit)</a:t>
            </a:r>
          </a:p>
          <a:p>
            <a:pPr lvl="2"/>
            <a:r>
              <a:rPr lang="en-US" dirty="0" smtClean="0"/>
              <a:t>Can be group work, with division of labor among students, or individual </a:t>
            </a:r>
          </a:p>
          <a:p>
            <a:pPr lvl="2"/>
            <a:r>
              <a:rPr lang="en-US" dirty="0" smtClean="0"/>
              <a:t>Are built around resources that are preselected by the teacher.  </a:t>
            </a:r>
            <a:r>
              <a:rPr lang="en-US" dirty="0" smtClean="0">
                <a:solidFill>
                  <a:srgbClr val="FF0000"/>
                </a:solidFill>
              </a:rPr>
              <a:t>Students spend their time USING information, not LOOKING for it. </a:t>
            </a:r>
          </a:p>
        </p:txBody>
      </p:sp>
      <p:pic>
        <p:nvPicPr>
          <p:cNvPr id="5122" name="Picture 2" descr="C:\Users\Mary\AppData\Local\Microsoft\Windows\Temporary Internet Files\Content.IE5\X9DL41HU\MC900358963[1].wmf"/>
          <p:cNvPicPr>
            <a:picLocks noChangeAspect="1" noChangeArrowheads="1"/>
          </p:cNvPicPr>
          <p:nvPr/>
        </p:nvPicPr>
        <p:blipFill>
          <a:blip r:embed="rId2" cstate="print"/>
          <a:srcRect/>
          <a:stretch>
            <a:fillRect/>
          </a:stretch>
        </p:blipFill>
        <p:spPr bwMode="auto">
          <a:xfrm>
            <a:off x="7010400" y="228600"/>
            <a:ext cx="1447800" cy="144852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What are the benefits of WebQuests?</a:t>
            </a:r>
            <a:br>
              <a:rPr lang="en-US" dirty="0" smtClean="0"/>
            </a:br>
            <a:endParaRPr lang="en-US" dirty="0"/>
          </a:p>
        </p:txBody>
      </p:sp>
      <p:sp>
        <p:nvSpPr>
          <p:cNvPr id="3" name="Content Placeholder 2"/>
          <p:cNvSpPr>
            <a:spLocks noGrp="1"/>
          </p:cNvSpPr>
          <p:nvPr>
            <p:ph idx="1"/>
          </p:nvPr>
        </p:nvSpPr>
        <p:spPr>
          <a:xfrm>
            <a:off x="457200" y="914400"/>
            <a:ext cx="8458200" cy="5181600"/>
          </a:xfrm>
        </p:spPr>
        <p:txBody>
          <a:bodyPr>
            <a:normAutofit fontScale="25000" lnSpcReduction="20000"/>
          </a:bodyPr>
          <a:lstStyle/>
          <a:p>
            <a:pPr>
              <a:buNone/>
            </a:pPr>
            <a:endParaRPr lang="en-US" dirty="0" smtClean="0"/>
          </a:p>
          <a:p>
            <a:pPr marL="0" indent="0">
              <a:buNone/>
            </a:pPr>
            <a:r>
              <a:rPr lang="en-US" sz="9600" dirty="0" smtClean="0"/>
              <a:t>                             	Teachers need to show their students  how 				to</a:t>
            </a:r>
            <a:r>
              <a:rPr lang="en-US" sz="9600" dirty="0" smtClean="0">
                <a:solidFill>
                  <a:srgbClr val="FF0000"/>
                </a:solidFill>
              </a:rPr>
              <a:t> judge and evaluate the information </a:t>
            </a:r>
            <a:r>
              <a:rPr lang="en-US" sz="9600" dirty="0" smtClean="0"/>
              <a:t>they 				find. </a:t>
            </a:r>
          </a:p>
          <a:p>
            <a:pPr marL="0" indent="0">
              <a:buNone/>
            </a:pPr>
            <a:r>
              <a:rPr lang="en-US" sz="9600" dirty="0" smtClean="0"/>
              <a:t>			</a:t>
            </a:r>
            <a:r>
              <a:rPr lang="en-US" sz="9600" dirty="0" smtClean="0">
                <a:hlinkClick r:id="rId3"/>
              </a:rPr>
              <a:t>David Thornburg</a:t>
            </a:r>
            <a:r>
              <a:rPr lang="en-US" sz="9600" dirty="0" smtClean="0"/>
              <a:t>     </a:t>
            </a:r>
          </a:p>
          <a:p>
            <a:pPr marL="0" indent="0">
              <a:buNone/>
            </a:pPr>
            <a:endParaRPr lang="en-US" sz="9600" dirty="0" smtClean="0"/>
          </a:p>
          <a:p>
            <a:pPr marL="0" indent="0">
              <a:buNone/>
            </a:pPr>
            <a:r>
              <a:rPr lang="en-US" sz="9600" dirty="0" smtClean="0"/>
              <a:t>                                               </a:t>
            </a:r>
          </a:p>
          <a:p>
            <a:pPr marL="0" indent="0">
              <a:buNone/>
            </a:pPr>
            <a:r>
              <a:rPr lang="en-US" sz="9600" dirty="0" smtClean="0"/>
              <a:t>       </a:t>
            </a:r>
          </a:p>
          <a:p>
            <a:pPr marL="0" lvl="4" indent="0"/>
            <a:r>
              <a:rPr lang="en-US" sz="9600" dirty="0" smtClean="0"/>
              <a:t>“while it is true that many of our kids have developed tremendous technological skills, (they know how to turn the equipment on, they know how to gain access), it doesn't mean that they have the </a:t>
            </a:r>
            <a:r>
              <a:rPr lang="en-US" sz="9600" dirty="0" smtClean="0">
                <a:solidFill>
                  <a:srgbClr val="FF0000"/>
                </a:solidFill>
              </a:rPr>
              <a:t>research skills </a:t>
            </a:r>
            <a:r>
              <a:rPr lang="en-US" sz="9600" dirty="0" smtClean="0"/>
              <a:t>or the wisdom to know how to </a:t>
            </a:r>
            <a:r>
              <a:rPr lang="en-US" sz="9600" dirty="0" smtClean="0">
                <a:solidFill>
                  <a:srgbClr val="FF0000"/>
                </a:solidFill>
              </a:rPr>
              <a:t>make meaning</a:t>
            </a:r>
            <a:r>
              <a:rPr lang="en-US" sz="9600" dirty="0" smtClean="0"/>
              <a:t> out of the stuff that they're finding. And that's where human intervention in the form of teachers working side by side with the students becomes more important now than ever. “</a:t>
            </a:r>
          </a:p>
          <a:p>
            <a:pPr lvl="4"/>
            <a:endParaRPr lang="en-US" sz="6000" dirty="0" smtClean="0"/>
          </a:p>
          <a:p>
            <a:pPr lvl="4">
              <a:buNone/>
            </a:pPr>
            <a:r>
              <a:rPr lang="en-US" sz="6000" dirty="0" smtClean="0"/>
              <a:t>												 						</a:t>
            </a:r>
          </a:p>
        </p:txBody>
      </p:sp>
      <p:pic>
        <p:nvPicPr>
          <p:cNvPr id="1027" name="Picture 3"/>
          <p:cNvPicPr>
            <a:picLocks noChangeAspect="1" noChangeArrowheads="1"/>
          </p:cNvPicPr>
          <p:nvPr/>
        </p:nvPicPr>
        <p:blipFill>
          <a:blip r:embed="rId4" cstate="print"/>
          <a:srcRect/>
          <a:stretch>
            <a:fillRect/>
          </a:stretch>
        </p:blipFill>
        <p:spPr bwMode="auto">
          <a:xfrm>
            <a:off x="609600" y="1066799"/>
            <a:ext cx="2209800" cy="20398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267200" cy="1143000"/>
          </a:xfrm>
        </p:spPr>
        <p:txBody>
          <a:bodyPr/>
          <a:lstStyle/>
          <a:p>
            <a:r>
              <a:rPr lang="en-US" dirty="0" smtClean="0">
                <a:hlinkClick r:id="rId2"/>
              </a:rPr>
              <a:t>Bernie Dodge </a:t>
            </a:r>
            <a:endParaRPr lang="en-US" dirty="0"/>
          </a:p>
        </p:txBody>
      </p:sp>
      <p:sp>
        <p:nvSpPr>
          <p:cNvPr id="3" name="Content Placeholder 2"/>
          <p:cNvSpPr>
            <a:spLocks noGrp="1"/>
          </p:cNvSpPr>
          <p:nvPr>
            <p:ph idx="1"/>
          </p:nvPr>
        </p:nvSpPr>
        <p:spPr>
          <a:xfrm>
            <a:off x="457200" y="1981200"/>
            <a:ext cx="8229600" cy="4144963"/>
          </a:xfrm>
        </p:spPr>
        <p:txBody>
          <a:bodyPr>
            <a:noAutofit/>
          </a:bodyPr>
          <a:lstStyle/>
          <a:p>
            <a:r>
              <a:rPr lang="en-US" sz="1800" dirty="0" smtClean="0"/>
              <a:t>What this means is that tomorrow's workers and </a:t>
            </a:r>
          </a:p>
          <a:p>
            <a:pPr>
              <a:buNone/>
            </a:pPr>
            <a:r>
              <a:rPr lang="en-US" sz="1800" dirty="0" smtClean="0"/>
              <a:t>	citizens will need to be able to </a:t>
            </a:r>
            <a:r>
              <a:rPr lang="en-US" sz="1800" dirty="0" smtClean="0">
                <a:solidFill>
                  <a:srgbClr val="FF0000"/>
                </a:solidFill>
              </a:rPr>
              <a:t>grapple with </a:t>
            </a:r>
          </a:p>
          <a:p>
            <a:pPr>
              <a:buNone/>
            </a:pPr>
            <a:r>
              <a:rPr lang="en-US" sz="1800" dirty="0" smtClean="0">
                <a:solidFill>
                  <a:srgbClr val="FF0000"/>
                </a:solidFill>
              </a:rPr>
              <a:t>	ambiguity</a:t>
            </a:r>
            <a:r>
              <a:rPr lang="en-US" sz="1800" dirty="0" smtClean="0"/>
              <a:t>. They will need to commit themselves </a:t>
            </a:r>
          </a:p>
          <a:p>
            <a:pPr>
              <a:buNone/>
            </a:pPr>
            <a:r>
              <a:rPr lang="en-US" sz="1800" dirty="0" smtClean="0"/>
              <a:t>	to a lifelong process of learning,</a:t>
            </a:r>
            <a:r>
              <a:rPr lang="en-US" sz="1800" dirty="0" smtClean="0">
                <a:solidFill>
                  <a:srgbClr val="FF0000"/>
                </a:solidFill>
              </a:rPr>
              <a:t> honoring multiple perspectives and evaluating information </a:t>
            </a:r>
            <a:r>
              <a:rPr lang="en-US" sz="1800" dirty="0" smtClean="0"/>
              <a:t>before acting on it. </a:t>
            </a:r>
            <a:r>
              <a:rPr lang="en-US" sz="1800" dirty="0" smtClean="0">
                <a:solidFill>
                  <a:srgbClr val="FF0000"/>
                </a:solidFill>
              </a:rPr>
              <a:t>	</a:t>
            </a:r>
          </a:p>
          <a:p>
            <a:pPr lvl="1">
              <a:buFont typeface="Wingdings" pitchFamily="2" charset="2"/>
              <a:buChar char="ü"/>
            </a:pPr>
            <a:r>
              <a:rPr lang="en-US" sz="1800" dirty="0" smtClean="0"/>
              <a:t>“ 	…a WebQuest puts more burden on the teacher, because we ask teachers to </a:t>
            </a:r>
            <a:r>
              <a:rPr lang="en-US" sz="1800" dirty="0" smtClean="0">
                <a:solidFill>
                  <a:schemeClr val="accent1">
                    <a:lumMod val="75000"/>
                  </a:schemeClr>
                </a:solidFill>
              </a:rPr>
              <a:t>find good useful Web sites ahead of time </a:t>
            </a:r>
            <a:r>
              <a:rPr lang="en-US" sz="1800" dirty="0" smtClean="0"/>
              <a:t>rather than having kids find them themselves. But, on the other hand, it puts more burden on the kids. And that's where it should be. Because </a:t>
            </a:r>
            <a:r>
              <a:rPr lang="en-US" sz="1800" dirty="0" smtClean="0">
                <a:solidFill>
                  <a:srgbClr val="FF0000"/>
                </a:solidFill>
              </a:rPr>
              <a:t>kids have to make sense of what they are reading</a:t>
            </a:r>
            <a:r>
              <a:rPr lang="en-US" sz="1800" dirty="0" smtClean="0"/>
              <a:t>. They have </a:t>
            </a:r>
            <a:r>
              <a:rPr lang="en-US" sz="1800" dirty="0" smtClean="0">
                <a:solidFill>
                  <a:srgbClr val="FF0000"/>
                </a:solidFill>
              </a:rPr>
              <a:t>to learn how to learn</a:t>
            </a:r>
            <a:r>
              <a:rPr lang="en-US" sz="1800" dirty="0" smtClean="0"/>
              <a:t>, learn how to </a:t>
            </a:r>
            <a:r>
              <a:rPr lang="en-US" sz="1800" dirty="0" smtClean="0">
                <a:solidFill>
                  <a:srgbClr val="FF0000"/>
                </a:solidFill>
              </a:rPr>
              <a:t>work with each other</a:t>
            </a:r>
            <a:r>
              <a:rPr lang="en-US" sz="1800" dirty="0" smtClean="0"/>
              <a:t>, and to </a:t>
            </a:r>
            <a:r>
              <a:rPr lang="en-US" sz="1800" dirty="0" smtClean="0">
                <a:solidFill>
                  <a:srgbClr val="FF0000"/>
                </a:solidFill>
              </a:rPr>
              <a:t>work with information</a:t>
            </a:r>
            <a:r>
              <a:rPr lang="en-US" sz="1800" dirty="0" smtClean="0"/>
              <a:t> that isn't, at first, clear.” </a:t>
            </a:r>
          </a:p>
          <a:p>
            <a:endParaRPr lang="en-US" sz="1800" dirty="0"/>
          </a:p>
        </p:txBody>
      </p:sp>
      <p:pic>
        <p:nvPicPr>
          <p:cNvPr id="4" name="Picture 2"/>
          <p:cNvPicPr>
            <a:picLocks noChangeAspect="1" noChangeArrowheads="1"/>
          </p:cNvPicPr>
          <p:nvPr/>
        </p:nvPicPr>
        <p:blipFill>
          <a:blip r:embed="rId3" cstate="print"/>
          <a:srcRect/>
          <a:stretch>
            <a:fillRect/>
          </a:stretch>
        </p:blipFill>
        <p:spPr bwMode="auto">
          <a:xfrm>
            <a:off x="5562600" y="381000"/>
            <a:ext cx="259080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334000" cy="1020762"/>
          </a:xfrm>
        </p:spPr>
        <p:txBody>
          <a:bodyPr/>
          <a:lstStyle/>
          <a:p>
            <a:r>
              <a:rPr lang="en-US" dirty="0" smtClean="0"/>
              <a:t>Meet Bernie Dodge</a:t>
            </a:r>
            <a:endParaRPr lang="en-US" dirty="0"/>
          </a:p>
        </p:txBody>
      </p:sp>
      <p:sp>
        <p:nvSpPr>
          <p:cNvPr id="3" name="Content Placeholder 2"/>
          <p:cNvSpPr>
            <a:spLocks noGrp="1"/>
          </p:cNvSpPr>
          <p:nvPr>
            <p:ph idx="1"/>
          </p:nvPr>
        </p:nvSpPr>
        <p:spPr>
          <a:xfrm>
            <a:off x="685800" y="1143000"/>
            <a:ext cx="4724400" cy="1295400"/>
          </a:xfrm>
        </p:spPr>
        <p:txBody>
          <a:bodyPr>
            <a:normAutofit fontScale="92500"/>
          </a:bodyPr>
          <a:lstStyle/>
          <a:p>
            <a:pPr algn="ctr">
              <a:buNone/>
            </a:pPr>
            <a:r>
              <a:rPr lang="en-US" dirty="0" smtClean="0"/>
              <a:t>Architect/developer/creator </a:t>
            </a:r>
          </a:p>
          <a:p>
            <a:pPr algn="ctr">
              <a:buNone/>
            </a:pPr>
            <a:r>
              <a:rPr lang="en-US" dirty="0" smtClean="0"/>
              <a:t>of the </a:t>
            </a:r>
            <a:r>
              <a:rPr lang="en-US" dirty="0" err="1" smtClean="0"/>
              <a:t>WebQuest</a:t>
            </a:r>
            <a:r>
              <a:rPr lang="en-US" dirty="0" smtClean="0"/>
              <a:t>  </a:t>
            </a:r>
          </a:p>
          <a:p>
            <a:pPr algn="ctr">
              <a:buNone/>
            </a:pPr>
            <a:endParaRPr lang="en-US" dirty="0" smtClean="0"/>
          </a:p>
          <a:p>
            <a:pPr algn="ctr">
              <a:buNone/>
            </a:pPr>
            <a:endParaRPr lang="en-US" dirty="0" smtClean="0"/>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705600" y="228600"/>
            <a:ext cx="1981200" cy="1981200"/>
          </a:xfrm>
          <a:prstGeom prst="rect">
            <a:avLst/>
          </a:prstGeom>
          <a:noFill/>
          <a:ln w="9525">
            <a:noFill/>
            <a:miter lim="800000"/>
            <a:headEnd/>
            <a:tailEnd/>
          </a:ln>
        </p:spPr>
      </p:pic>
      <p:sp>
        <p:nvSpPr>
          <p:cNvPr id="5" name="TextBox 4"/>
          <p:cNvSpPr txBox="1"/>
          <p:nvPr/>
        </p:nvSpPr>
        <p:spPr>
          <a:xfrm>
            <a:off x="381000" y="2286000"/>
            <a:ext cx="8229600" cy="4339650"/>
          </a:xfrm>
          <a:prstGeom prst="rect">
            <a:avLst/>
          </a:prstGeom>
          <a:noFill/>
        </p:spPr>
        <p:txBody>
          <a:bodyPr wrap="square" rtlCol="0">
            <a:spAutoFit/>
          </a:bodyPr>
          <a:lstStyle/>
          <a:p>
            <a:r>
              <a:rPr lang="en-US" sz="2800" dirty="0" smtClean="0"/>
              <a:t>“A </a:t>
            </a:r>
            <a:r>
              <a:rPr lang="en-US" sz="2800" dirty="0" err="1" smtClean="0"/>
              <a:t>WebQuest</a:t>
            </a:r>
            <a:r>
              <a:rPr lang="en-US" sz="2800" dirty="0" smtClean="0"/>
              <a:t> is built around an engaging and doable task that elicits higher order thinking of some kind. It's about </a:t>
            </a:r>
            <a:r>
              <a:rPr lang="en-US" sz="2800" i="1" dirty="0" smtClean="0"/>
              <a:t>doing </a:t>
            </a:r>
            <a:r>
              <a:rPr lang="en-US" sz="2800" dirty="0" smtClean="0"/>
              <a:t>something with information. The thinking can be creative or critical, and involve problem solving, judgment, analysis, or synthesis. The task has to be more than simply answering questions or regurgitating what's on the screen. Ideally, the task is a scaled down version of something that adults do on the job, outside school walls. “</a:t>
            </a:r>
          </a:p>
          <a:p>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we concerned with WebQuests now?  </a:t>
            </a:r>
            <a:endParaRPr lang="en-US" dirty="0"/>
          </a:p>
        </p:txBody>
      </p:sp>
      <p:sp>
        <p:nvSpPr>
          <p:cNvPr id="3" name="Content Placeholder 2"/>
          <p:cNvSpPr>
            <a:spLocks noGrp="1"/>
          </p:cNvSpPr>
          <p:nvPr>
            <p:ph idx="1"/>
          </p:nvPr>
        </p:nvSpPr>
        <p:spPr/>
        <p:txBody>
          <a:bodyPr>
            <a:normAutofit fontScale="92500"/>
          </a:bodyPr>
          <a:lstStyle/>
          <a:p>
            <a:r>
              <a:rPr lang="en-US" dirty="0" smtClean="0"/>
              <a:t>With 21</a:t>
            </a:r>
            <a:r>
              <a:rPr lang="en-US" baseline="30000" dirty="0" smtClean="0"/>
              <a:t>st</a:t>
            </a:r>
            <a:r>
              <a:rPr lang="en-US" dirty="0" smtClean="0"/>
              <a:t> century skills, students will be prepared to think, learn, work, solve problems, communicate, collaborate, and contribute effectively throughout their lives.</a:t>
            </a:r>
          </a:p>
          <a:p>
            <a:pPr>
              <a:buNone/>
            </a:pPr>
            <a:r>
              <a:rPr lang="en-US" dirty="0" smtClean="0"/>
              <a:t>  </a:t>
            </a:r>
          </a:p>
          <a:p>
            <a:r>
              <a:rPr lang="en-US" dirty="0" smtClean="0"/>
              <a:t>Students engaged in learning that incorporates high quality multimodal designs out perform, on the average, students who learn using traditional approaches with single modes.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How the 21</a:t>
            </a:r>
            <a:r>
              <a:rPr lang="en-US" baseline="30000" dirty="0" smtClean="0"/>
              <a:t>st</a:t>
            </a:r>
            <a:r>
              <a:rPr lang="en-US" dirty="0" smtClean="0"/>
              <a:t> century workplace is similar to an inquiry based lesson … </a:t>
            </a:r>
            <a:endParaRPr lang="en-US" dirty="0"/>
          </a:p>
        </p:txBody>
      </p:sp>
      <p:sp>
        <p:nvSpPr>
          <p:cNvPr id="5" name="Text Placeholder 4"/>
          <p:cNvSpPr>
            <a:spLocks noGrp="1"/>
          </p:cNvSpPr>
          <p:nvPr>
            <p:ph type="body" idx="1"/>
          </p:nvPr>
        </p:nvSpPr>
        <p:spPr>
          <a:xfrm>
            <a:off x="762000" y="1905001"/>
            <a:ext cx="1905000" cy="609600"/>
          </a:xfrm>
        </p:spPr>
        <p:txBody>
          <a:bodyPr>
            <a:normAutofit/>
          </a:bodyPr>
          <a:lstStyle/>
          <a:p>
            <a:r>
              <a:rPr lang="en-US" dirty="0" smtClean="0"/>
              <a:t>Work Place </a:t>
            </a:r>
          </a:p>
        </p:txBody>
      </p:sp>
      <p:sp>
        <p:nvSpPr>
          <p:cNvPr id="6" name="Content Placeholder 5"/>
          <p:cNvSpPr>
            <a:spLocks noGrp="1"/>
          </p:cNvSpPr>
          <p:nvPr>
            <p:ph sz="half" idx="2"/>
          </p:nvPr>
        </p:nvSpPr>
        <p:spPr>
          <a:xfrm>
            <a:off x="457200" y="2895600"/>
            <a:ext cx="4040188" cy="3230563"/>
          </a:xfrm>
        </p:spPr>
        <p:txBody>
          <a:bodyPr>
            <a:normAutofit fontScale="92500" lnSpcReduction="10000"/>
          </a:bodyPr>
          <a:lstStyle/>
          <a:p>
            <a:pPr>
              <a:buNone/>
            </a:pPr>
            <a:r>
              <a:rPr lang="en-US" dirty="0" smtClean="0"/>
              <a:t>	1. </a:t>
            </a:r>
            <a:r>
              <a:rPr lang="en-US" sz="2600" dirty="0" smtClean="0"/>
              <a:t>Define the problem. </a:t>
            </a:r>
          </a:p>
          <a:p>
            <a:pPr>
              <a:buNone/>
            </a:pPr>
            <a:r>
              <a:rPr lang="en-US" sz="2600" dirty="0" smtClean="0"/>
              <a:t>	2. Locate the information. </a:t>
            </a:r>
          </a:p>
          <a:p>
            <a:pPr>
              <a:buNone/>
            </a:pPr>
            <a:r>
              <a:rPr lang="en-US" sz="2600" dirty="0" smtClean="0"/>
              <a:t>	3. Critically evaluate the information. </a:t>
            </a:r>
          </a:p>
          <a:p>
            <a:pPr>
              <a:buNone/>
            </a:pPr>
            <a:r>
              <a:rPr lang="en-US" sz="2600" dirty="0" smtClean="0"/>
              <a:t>	4. Synthesize and solve problems. </a:t>
            </a:r>
          </a:p>
          <a:p>
            <a:pPr>
              <a:buNone/>
            </a:pPr>
            <a:r>
              <a:rPr lang="en-US" sz="2600" dirty="0" smtClean="0"/>
              <a:t>	5. Communicate the solution to the problem</a:t>
            </a:r>
            <a:r>
              <a:rPr lang="en-US" dirty="0" smtClean="0"/>
              <a:t>.  </a:t>
            </a:r>
            <a:endParaRPr lang="en-US" dirty="0"/>
          </a:p>
        </p:txBody>
      </p:sp>
      <p:sp>
        <p:nvSpPr>
          <p:cNvPr id="7" name="Text Placeholder 6"/>
          <p:cNvSpPr>
            <a:spLocks noGrp="1"/>
          </p:cNvSpPr>
          <p:nvPr>
            <p:ph type="body" sz="quarter" idx="3"/>
          </p:nvPr>
        </p:nvSpPr>
        <p:spPr>
          <a:xfrm>
            <a:off x="4645025" y="1905001"/>
            <a:ext cx="2060575" cy="685800"/>
          </a:xfrm>
        </p:spPr>
        <p:txBody>
          <a:bodyPr/>
          <a:lstStyle/>
          <a:p>
            <a:r>
              <a:rPr lang="en-US" dirty="0" smtClean="0"/>
              <a:t>Inquiry Lesson </a:t>
            </a:r>
            <a:endParaRPr lang="en-US" dirty="0"/>
          </a:p>
        </p:txBody>
      </p:sp>
      <p:sp>
        <p:nvSpPr>
          <p:cNvPr id="8" name="Content Placeholder 7"/>
          <p:cNvSpPr>
            <a:spLocks noGrp="1"/>
          </p:cNvSpPr>
          <p:nvPr>
            <p:ph sz="quarter" idx="4"/>
          </p:nvPr>
        </p:nvSpPr>
        <p:spPr>
          <a:xfrm>
            <a:off x="4645025" y="2819399"/>
            <a:ext cx="4041775" cy="3306763"/>
          </a:xfrm>
        </p:spPr>
        <p:txBody>
          <a:bodyPr>
            <a:normAutofit/>
          </a:bodyPr>
          <a:lstStyle/>
          <a:p>
            <a:pPr marL="231775" indent="-231775">
              <a:buAutoNum type="arabicPeriod"/>
            </a:pPr>
            <a:r>
              <a:rPr lang="en-US" dirty="0" smtClean="0"/>
              <a:t>Define the question. </a:t>
            </a:r>
          </a:p>
          <a:p>
            <a:pPr marL="231775" indent="-231775">
              <a:buAutoNum type="arabicPeriod"/>
            </a:pPr>
            <a:r>
              <a:rPr lang="en-US" dirty="0" smtClean="0"/>
              <a:t> Locate the information. </a:t>
            </a:r>
          </a:p>
          <a:p>
            <a:pPr marL="231775" indent="-231775">
              <a:buAutoNum type="arabicPeriod" startAt="3"/>
            </a:pPr>
            <a:r>
              <a:rPr lang="en-US" dirty="0" smtClean="0"/>
              <a:t>Evaluate the information.</a:t>
            </a:r>
          </a:p>
          <a:p>
            <a:pPr marL="231775" indent="-231775">
              <a:buAutoNum type="arabicPeriod" startAt="3"/>
            </a:pPr>
            <a:r>
              <a:rPr lang="en-US" dirty="0" smtClean="0"/>
              <a:t>Synthesize to answer the question. </a:t>
            </a:r>
          </a:p>
          <a:p>
            <a:pPr marL="231775" indent="-231775">
              <a:buNone/>
            </a:pPr>
            <a:r>
              <a:rPr lang="en-US" dirty="0" smtClean="0"/>
              <a:t>5. Communicate the learning from the project.  </a:t>
            </a:r>
            <a:endParaRPr lang="en-US" dirty="0"/>
          </a:p>
        </p:txBody>
      </p:sp>
      <p:pic>
        <p:nvPicPr>
          <p:cNvPr id="3077" name="Picture 5" descr="C:\Users\Mary\AppData\Local\Microsoft\Windows\Temporary Internet Files\Content.IE5\MDILJXHG\MC900060332[1].wmf"/>
          <p:cNvPicPr>
            <a:picLocks noChangeAspect="1" noChangeArrowheads="1"/>
          </p:cNvPicPr>
          <p:nvPr/>
        </p:nvPicPr>
        <p:blipFill>
          <a:blip r:embed="rId2" cstate="print"/>
          <a:srcRect/>
          <a:stretch>
            <a:fillRect/>
          </a:stretch>
        </p:blipFill>
        <p:spPr bwMode="auto">
          <a:xfrm>
            <a:off x="6553200" y="1600200"/>
            <a:ext cx="2057400" cy="1186257"/>
          </a:xfrm>
          <a:prstGeom prst="rect">
            <a:avLst/>
          </a:prstGeom>
          <a:noFill/>
        </p:spPr>
      </p:pic>
      <p:pic>
        <p:nvPicPr>
          <p:cNvPr id="3081" name="Picture 9" descr="C:\Users\Mary\AppData\Local\Microsoft\Windows\Temporary Internet Files\Content.IE5\X9DL41HU\MC900435981[1].wmf"/>
          <p:cNvPicPr>
            <a:picLocks noChangeAspect="1" noChangeArrowheads="1"/>
          </p:cNvPicPr>
          <p:nvPr/>
        </p:nvPicPr>
        <p:blipFill>
          <a:blip r:embed="rId3" cstate="print"/>
          <a:srcRect/>
          <a:stretch>
            <a:fillRect/>
          </a:stretch>
        </p:blipFill>
        <p:spPr bwMode="auto">
          <a:xfrm>
            <a:off x="2438400" y="1524000"/>
            <a:ext cx="1606550" cy="121959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2514600" y="1676400"/>
            <a:ext cx="3657600" cy="3657600"/>
          </a:xfrm>
          <a:prstGeom prst="rect">
            <a:avLst/>
          </a:prstGeom>
          <a:noFill/>
          <a:ln w="9525">
            <a:noFill/>
            <a:miter lim="800000"/>
            <a:headEnd/>
            <a:tailEnd/>
          </a:ln>
        </p:spPr>
      </p:pic>
      <p:sp>
        <p:nvSpPr>
          <p:cNvPr id="8" name="TextBox 7"/>
          <p:cNvSpPr txBox="1"/>
          <p:nvPr/>
        </p:nvSpPr>
        <p:spPr>
          <a:xfrm>
            <a:off x="609600" y="8991600"/>
            <a:ext cx="3581400" cy="6186309"/>
          </a:xfrm>
          <a:prstGeom prst="rect">
            <a:avLst/>
          </a:prstGeom>
          <a:noFill/>
        </p:spPr>
        <p:txBody>
          <a:bodyPr wrap="square" rtlCol="0">
            <a:spAutoFit/>
          </a:bodyPr>
          <a:lstStyle/>
          <a:p>
            <a:r>
              <a:rPr lang="en-US" b="1" dirty="0" smtClean="0"/>
              <a:t>Core Subjects</a:t>
            </a:r>
          </a:p>
          <a:p>
            <a:pPr>
              <a:buFont typeface="Arial" pitchFamily="34" charset="0"/>
              <a:buChar char="•"/>
            </a:pPr>
            <a:r>
              <a:rPr lang="en-US" dirty="0" smtClean="0"/>
              <a:t>English, Reading, Language Arts</a:t>
            </a:r>
          </a:p>
          <a:p>
            <a:pPr>
              <a:buFont typeface="Arial" pitchFamily="34" charset="0"/>
              <a:buChar char="•"/>
            </a:pPr>
            <a:r>
              <a:rPr lang="en-US" dirty="0" smtClean="0"/>
              <a:t>World Languages </a:t>
            </a:r>
          </a:p>
          <a:p>
            <a:pPr>
              <a:buFont typeface="Arial" pitchFamily="34" charset="0"/>
              <a:buChar char="•"/>
            </a:pPr>
            <a:r>
              <a:rPr lang="en-US" dirty="0" smtClean="0"/>
              <a:t>Arts</a:t>
            </a:r>
          </a:p>
          <a:p>
            <a:pPr>
              <a:buFont typeface="Arial" pitchFamily="34" charset="0"/>
              <a:buChar char="•"/>
            </a:pPr>
            <a:r>
              <a:rPr lang="en-US" dirty="0" smtClean="0"/>
              <a:t>Mathematics</a:t>
            </a:r>
          </a:p>
          <a:p>
            <a:pPr>
              <a:buFont typeface="Arial" pitchFamily="34" charset="0"/>
              <a:buChar char="•"/>
            </a:pPr>
            <a:r>
              <a:rPr lang="en-US" dirty="0" smtClean="0"/>
              <a:t>Economics</a:t>
            </a:r>
          </a:p>
          <a:p>
            <a:pPr>
              <a:buFont typeface="Arial" pitchFamily="34" charset="0"/>
              <a:buChar char="•"/>
            </a:pPr>
            <a:r>
              <a:rPr lang="en-US" dirty="0" smtClean="0"/>
              <a:t>Science</a:t>
            </a:r>
          </a:p>
          <a:p>
            <a:pPr>
              <a:buFont typeface="Arial" pitchFamily="34" charset="0"/>
              <a:buChar char="•"/>
            </a:pPr>
            <a:r>
              <a:rPr lang="en-US" dirty="0" smtClean="0"/>
              <a:t>Geography</a:t>
            </a:r>
          </a:p>
          <a:p>
            <a:pPr>
              <a:buFont typeface="Arial" pitchFamily="34" charset="0"/>
              <a:buChar char="•"/>
            </a:pPr>
            <a:r>
              <a:rPr lang="en-US" dirty="0" smtClean="0"/>
              <a:t>History</a:t>
            </a:r>
          </a:p>
          <a:p>
            <a:pPr>
              <a:buFont typeface="Arial" pitchFamily="34" charset="0"/>
              <a:buChar char="•"/>
            </a:pPr>
            <a:r>
              <a:rPr lang="en-US" dirty="0" smtClean="0"/>
              <a:t>Government and Civics </a:t>
            </a:r>
          </a:p>
          <a:p>
            <a:pPr>
              <a:buFont typeface="Arial" pitchFamily="34" charset="0"/>
              <a:buChar char="•"/>
            </a:pPr>
            <a:endParaRPr lang="en-US" dirty="0" smtClean="0"/>
          </a:p>
          <a:p>
            <a:r>
              <a:rPr lang="en-US" b="1" dirty="0" smtClean="0"/>
              <a:t>21 Century Themes </a:t>
            </a:r>
          </a:p>
          <a:p>
            <a:pPr>
              <a:buFont typeface="Arial" pitchFamily="34" charset="0"/>
              <a:buChar char="•"/>
            </a:pPr>
            <a:r>
              <a:rPr lang="en-US" dirty="0" smtClean="0"/>
              <a:t>Global Awareness </a:t>
            </a:r>
          </a:p>
          <a:p>
            <a:pPr>
              <a:buFont typeface="Arial" pitchFamily="34" charset="0"/>
              <a:buChar char="•"/>
            </a:pPr>
            <a:r>
              <a:rPr lang="en-US" dirty="0" smtClean="0"/>
              <a:t>Financial, Economic, Business, and Entrepreneurial Literacy mess</a:t>
            </a:r>
          </a:p>
          <a:p>
            <a:pPr>
              <a:buFont typeface="Arial" pitchFamily="34" charset="0"/>
              <a:buChar char="•"/>
            </a:pPr>
            <a:endParaRPr lang="en-US" dirty="0" smtClean="0"/>
          </a:p>
          <a:p>
            <a:r>
              <a:rPr lang="en-US" b="1" dirty="0" smtClean="0"/>
              <a:t>Learning and Innovation Skills </a:t>
            </a:r>
          </a:p>
          <a:p>
            <a:pPr>
              <a:buFont typeface="Arial" pitchFamily="34" charset="0"/>
              <a:buChar char="•"/>
            </a:pPr>
            <a:r>
              <a:rPr lang="en-US" dirty="0" smtClean="0"/>
              <a:t>Creativity and Innovation </a:t>
            </a:r>
          </a:p>
          <a:p>
            <a:pPr>
              <a:buFont typeface="Arial" pitchFamily="34" charset="0"/>
              <a:buChar char="•"/>
            </a:pPr>
            <a:r>
              <a:rPr lang="en-US" dirty="0" smtClean="0"/>
              <a:t>Critical Thinking and Problem Solving</a:t>
            </a:r>
          </a:p>
          <a:p>
            <a:pPr>
              <a:buFont typeface="Arial" pitchFamily="34" charset="0"/>
              <a:buChar char="•"/>
            </a:pPr>
            <a:r>
              <a:rPr lang="en-US" dirty="0" smtClean="0"/>
              <a:t>Communication and Collaboration </a:t>
            </a:r>
          </a:p>
          <a:p>
            <a:endParaRPr lang="en-US" dirty="0"/>
          </a:p>
        </p:txBody>
      </p:sp>
      <p:sp>
        <p:nvSpPr>
          <p:cNvPr id="9" name="Rectangle 8"/>
          <p:cNvSpPr/>
          <p:nvPr/>
        </p:nvSpPr>
        <p:spPr>
          <a:xfrm>
            <a:off x="457200" y="838200"/>
            <a:ext cx="2743200" cy="1384995"/>
          </a:xfrm>
          <a:prstGeom prst="rect">
            <a:avLst/>
          </a:prstGeom>
        </p:spPr>
        <p:txBody>
          <a:bodyPr wrap="square">
            <a:spAutoFit/>
          </a:bodyPr>
          <a:lstStyle/>
          <a:p>
            <a:r>
              <a:rPr lang="en-US" sz="1400" b="1" i="1" dirty="0" smtClean="0">
                <a:solidFill>
                  <a:srgbClr val="FF0000"/>
                </a:solidFill>
              </a:rPr>
              <a:t>Life and Career Skills </a:t>
            </a:r>
          </a:p>
          <a:p>
            <a:pPr>
              <a:buFont typeface="Arial" pitchFamily="34" charset="0"/>
              <a:buChar char="•"/>
            </a:pPr>
            <a:r>
              <a:rPr lang="en-US" sz="1400" b="1" dirty="0" smtClean="0">
                <a:solidFill>
                  <a:srgbClr val="FF0000"/>
                </a:solidFill>
              </a:rPr>
              <a:t>Flexibility and Adaptability </a:t>
            </a:r>
          </a:p>
          <a:p>
            <a:pPr>
              <a:buFont typeface="Arial" pitchFamily="34" charset="0"/>
              <a:buChar char="•"/>
            </a:pPr>
            <a:r>
              <a:rPr lang="en-US" sz="1400" b="1" dirty="0" smtClean="0">
                <a:solidFill>
                  <a:srgbClr val="FF0000"/>
                </a:solidFill>
              </a:rPr>
              <a:t>Initiative and Self-Direction </a:t>
            </a:r>
          </a:p>
          <a:p>
            <a:pPr>
              <a:buFont typeface="Arial" pitchFamily="34" charset="0"/>
              <a:buChar char="•"/>
            </a:pPr>
            <a:r>
              <a:rPr lang="en-US" sz="1400" b="1" dirty="0" smtClean="0">
                <a:solidFill>
                  <a:srgbClr val="FF0000"/>
                </a:solidFill>
              </a:rPr>
              <a:t>Social and Cross-Cultural Skills </a:t>
            </a:r>
          </a:p>
          <a:p>
            <a:pPr>
              <a:buFont typeface="Arial" pitchFamily="34" charset="0"/>
              <a:buChar char="•"/>
            </a:pPr>
            <a:r>
              <a:rPr lang="en-US" sz="1400" b="1" dirty="0" smtClean="0">
                <a:solidFill>
                  <a:srgbClr val="FF0000"/>
                </a:solidFill>
              </a:rPr>
              <a:t>Productivity and Accountability</a:t>
            </a:r>
          </a:p>
          <a:p>
            <a:pPr>
              <a:buFont typeface="Arial" pitchFamily="34" charset="0"/>
              <a:buChar char="•"/>
            </a:pPr>
            <a:r>
              <a:rPr lang="en-US" sz="1400" b="1" dirty="0" smtClean="0">
                <a:solidFill>
                  <a:srgbClr val="FF0000"/>
                </a:solidFill>
              </a:rPr>
              <a:t>Leadership and Responsibility</a:t>
            </a:r>
          </a:p>
        </p:txBody>
      </p:sp>
      <p:sp>
        <p:nvSpPr>
          <p:cNvPr id="10" name="TextBox 9"/>
          <p:cNvSpPr txBox="1"/>
          <p:nvPr/>
        </p:nvSpPr>
        <p:spPr>
          <a:xfrm>
            <a:off x="6172200" y="12420600"/>
            <a:ext cx="2438400" cy="8679299"/>
          </a:xfrm>
          <a:prstGeom prst="rect">
            <a:avLst/>
          </a:prstGeom>
          <a:noFill/>
        </p:spPr>
        <p:txBody>
          <a:bodyPr wrap="square" rtlCol="0">
            <a:spAutoFit/>
          </a:bodyPr>
          <a:lstStyle/>
          <a:p>
            <a:r>
              <a:rPr lang="en-US" sz="1600" b="1" dirty="0" smtClean="0"/>
              <a:t>Information, Media, and Technology Skills</a:t>
            </a:r>
          </a:p>
          <a:p>
            <a:pPr>
              <a:buFont typeface="Arial" pitchFamily="34" charset="0"/>
              <a:buChar char="•"/>
            </a:pPr>
            <a:r>
              <a:rPr lang="en-US" sz="1600" dirty="0" smtClean="0"/>
              <a:t>Media </a:t>
            </a:r>
            <a:r>
              <a:rPr lang="en-US" sz="1600" i="1" dirty="0" smtClean="0"/>
              <a:t>Literacy</a:t>
            </a:r>
            <a:r>
              <a:rPr lang="en-US" sz="1600" dirty="0" smtClean="0"/>
              <a:t> </a:t>
            </a:r>
          </a:p>
          <a:p>
            <a:pPr>
              <a:buFont typeface="Arial" pitchFamily="34" charset="0"/>
              <a:buChar char="•"/>
            </a:pPr>
            <a:r>
              <a:rPr lang="en-US" sz="1600" dirty="0" smtClean="0"/>
              <a:t>Information Literacy</a:t>
            </a:r>
          </a:p>
          <a:p>
            <a:pPr>
              <a:buFont typeface="Arial" pitchFamily="34" charset="0"/>
              <a:buChar char="•"/>
            </a:pPr>
            <a:r>
              <a:rPr lang="en-US" sz="1600" dirty="0" smtClean="0"/>
              <a:t>Information and Communications (ICT) Literacy</a:t>
            </a:r>
          </a:p>
          <a:p>
            <a:pPr>
              <a:buFont typeface="Arial" pitchFamily="34" charset="0"/>
              <a:buChar char="•"/>
            </a:pPr>
            <a:endParaRPr lang="en-US" sz="1600" b="1" dirty="0" smtClean="0"/>
          </a:p>
          <a:p>
            <a:r>
              <a:rPr lang="en-US" sz="1600" b="1" dirty="0" smtClean="0"/>
              <a:t>Life and Career Skills </a:t>
            </a:r>
          </a:p>
          <a:p>
            <a:pPr>
              <a:buFont typeface="Arial" pitchFamily="34" charset="0"/>
              <a:buChar char="•"/>
            </a:pPr>
            <a:r>
              <a:rPr lang="en-US" sz="1600" dirty="0" smtClean="0"/>
              <a:t>Flexibility and Adaptability </a:t>
            </a:r>
          </a:p>
          <a:p>
            <a:pPr>
              <a:buFont typeface="Arial" pitchFamily="34" charset="0"/>
              <a:buChar char="•"/>
            </a:pPr>
            <a:r>
              <a:rPr lang="en-US" sz="1600" dirty="0" smtClean="0"/>
              <a:t>Initiative and Self-Direction </a:t>
            </a:r>
          </a:p>
          <a:p>
            <a:pPr>
              <a:buFont typeface="Arial" pitchFamily="34" charset="0"/>
              <a:buChar char="•"/>
            </a:pPr>
            <a:r>
              <a:rPr lang="en-US" sz="1600" dirty="0" smtClean="0"/>
              <a:t>Social and Cross-Cultural Skills </a:t>
            </a:r>
          </a:p>
          <a:p>
            <a:pPr>
              <a:buFont typeface="Arial" pitchFamily="34" charset="0"/>
              <a:buChar char="•"/>
            </a:pPr>
            <a:r>
              <a:rPr lang="en-US" sz="1600" dirty="0" smtClean="0"/>
              <a:t>Productivity and Accountability</a:t>
            </a:r>
          </a:p>
          <a:p>
            <a:pPr>
              <a:buFont typeface="Arial" pitchFamily="34" charset="0"/>
              <a:buChar char="•"/>
            </a:pPr>
            <a:r>
              <a:rPr lang="en-US" sz="1600" dirty="0" smtClean="0"/>
              <a:t>Leadership and Responsibility</a:t>
            </a:r>
          </a:p>
          <a:p>
            <a:pPr>
              <a:buFont typeface="Arial" pitchFamily="34" charset="0"/>
              <a:buChar char="•"/>
            </a:pPr>
            <a:endParaRPr lang="en-US" b="1" dirty="0" smtClean="0"/>
          </a:p>
          <a:p>
            <a:r>
              <a:rPr lang="en-US" b="1" dirty="0" smtClean="0"/>
              <a:t>21</a:t>
            </a:r>
            <a:r>
              <a:rPr lang="en-US" b="1" baseline="30000" dirty="0" smtClean="0"/>
              <a:t>st</a:t>
            </a:r>
            <a:r>
              <a:rPr lang="en-US" b="1" dirty="0" smtClean="0"/>
              <a:t> Century and Education Support Systems  </a:t>
            </a:r>
          </a:p>
          <a:p>
            <a:pPr>
              <a:buFont typeface="Arial" pitchFamily="34" charset="0"/>
              <a:buChar char="•"/>
            </a:pPr>
            <a:r>
              <a:rPr lang="en-US" dirty="0" smtClean="0"/>
              <a:t>21</a:t>
            </a:r>
            <a:r>
              <a:rPr lang="en-US" baseline="30000" dirty="0" smtClean="0"/>
              <a:t>st</a:t>
            </a:r>
            <a:r>
              <a:rPr lang="en-US" dirty="0" smtClean="0"/>
              <a:t>  Century Standards and Assessments </a:t>
            </a:r>
          </a:p>
          <a:p>
            <a:pPr>
              <a:buFont typeface="Arial" pitchFamily="34" charset="0"/>
              <a:buChar char="•"/>
            </a:pPr>
            <a:r>
              <a:rPr lang="en-US" dirty="0" smtClean="0"/>
              <a:t>21</a:t>
            </a:r>
            <a:r>
              <a:rPr lang="en-US" baseline="30000" dirty="0" smtClean="0"/>
              <a:t>st</a:t>
            </a:r>
            <a:r>
              <a:rPr lang="en-US" dirty="0" smtClean="0"/>
              <a:t> Century Curriculum and Instruction </a:t>
            </a:r>
          </a:p>
          <a:p>
            <a:pPr>
              <a:buFont typeface="Arial" pitchFamily="34" charset="0"/>
              <a:buChar char="•"/>
            </a:pPr>
            <a:r>
              <a:rPr lang="en-US" dirty="0" smtClean="0"/>
              <a:t>21</a:t>
            </a:r>
            <a:r>
              <a:rPr lang="en-US" baseline="30000" dirty="0" smtClean="0"/>
              <a:t>st</a:t>
            </a:r>
            <a:r>
              <a:rPr lang="en-US" dirty="0" smtClean="0"/>
              <a:t> Century Professional Development </a:t>
            </a:r>
          </a:p>
          <a:p>
            <a:pPr>
              <a:buFont typeface="Arial" pitchFamily="34" charset="0"/>
              <a:buChar char="•"/>
            </a:pPr>
            <a:r>
              <a:rPr lang="en-US" dirty="0" smtClean="0"/>
              <a:t>21</a:t>
            </a:r>
            <a:r>
              <a:rPr lang="en-US" baseline="30000" dirty="0" smtClean="0"/>
              <a:t>st</a:t>
            </a:r>
            <a:r>
              <a:rPr lang="en-US" dirty="0" smtClean="0"/>
              <a:t> Century Learning Environments  </a:t>
            </a:r>
          </a:p>
          <a:p>
            <a:endParaRPr lang="en-US" dirty="0"/>
          </a:p>
        </p:txBody>
      </p:sp>
      <p:sp>
        <p:nvSpPr>
          <p:cNvPr id="11" name="TextBox 10"/>
          <p:cNvSpPr txBox="1"/>
          <p:nvPr/>
        </p:nvSpPr>
        <p:spPr>
          <a:xfrm>
            <a:off x="5943600" y="914400"/>
            <a:ext cx="2590800" cy="1384995"/>
          </a:xfrm>
          <a:prstGeom prst="rect">
            <a:avLst/>
          </a:prstGeom>
          <a:noFill/>
        </p:spPr>
        <p:txBody>
          <a:bodyPr wrap="square" rtlCol="0">
            <a:spAutoFit/>
          </a:bodyPr>
          <a:lstStyle/>
          <a:p>
            <a:r>
              <a:rPr lang="en-US" sz="1400" b="1" i="1" dirty="0" smtClean="0">
                <a:solidFill>
                  <a:srgbClr val="7030A0"/>
                </a:solidFill>
              </a:rPr>
              <a:t>Information, Media, and Technology Skills</a:t>
            </a:r>
          </a:p>
          <a:p>
            <a:pPr>
              <a:buFont typeface="Arial" pitchFamily="34" charset="0"/>
              <a:buChar char="•"/>
            </a:pPr>
            <a:r>
              <a:rPr lang="en-US" sz="1400" b="1" dirty="0" smtClean="0">
                <a:solidFill>
                  <a:srgbClr val="7030A0"/>
                </a:solidFill>
              </a:rPr>
              <a:t>Information Literacy</a:t>
            </a:r>
          </a:p>
          <a:p>
            <a:pPr>
              <a:buFont typeface="Arial" pitchFamily="34" charset="0"/>
              <a:buChar char="•"/>
            </a:pPr>
            <a:r>
              <a:rPr lang="en-US" sz="1400" b="1" dirty="0" smtClean="0">
                <a:solidFill>
                  <a:srgbClr val="7030A0"/>
                </a:solidFill>
              </a:rPr>
              <a:t>Media Literacy </a:t>
            </a:r>
          </a:p>
          <a:p>
            <a:pPr>
              <a:buFont typeface="Arial" pitchFamily="34" charset="0"/>
              <a:buChar char="•"/>
            </a:pPr>
            <a:r>
              <a:rPr lang="en-US" sz="1400" b="1" dirty="0" smtClean="0">
                <a:solidFill>
                  <a:srgbClr val="7030A0"/>
                </a:solidFill>
              </a:rPr>
              <a:t>Information and Communications (ICT) Literacy</a:t>
            </a:r>
            <a:endParaRPr lang="en-US" sz="1200" b="1" dirty="0">
              <a:solidFill>
                <a:srgbClr val="7030A0"/>
              </a:solidFill>
            </a:endParaRPr>
          </a:p>
        </p:txBody>
      </p:sp>
      <p:sp>
        <p:nvSpPr>
          <p:cNvPr id="14" name="TextBox 13"/>
          <p:cNvSpPr txBox="1"/>
          <p:nvPr/>
        </p:nvSpPr>
        <p:spPr>
          <a:xfrm>
            <a:off x="457200" y="2895601"/>
            <a:ext cx="2514600" cy="2893100"/>
          </a:xfrm>
          <a:prstGeom prst="rect">
            <a:avLst/>
          </a:prstGeom>
          <a:noFill/>
        </p:spPr>
        <p:txBody>
          <a:bodyPr wrap="square" rtlCol="0">
            <a:spAutoFit/>
          </a:bodyPr>
          <a:lstStyle/>
          <a:p>
            <a:endParaRPr lang="en-US" sz="1400" b="1" dirty="0" smtClean="0"/>
          </a:p>
          <a:p>
            <a:endParaRPr lang="en-US" sz="1400" b="1" dirty="0" smtClean="0"/>
          </a:p>
          <a:p>
            <a:r>
              <a:rPr lang="en-US" sz="1400" b="1" i="1" dirty="0" smtClean="0">
                <a:solidFill>
                  <a:srgbClr val="00B050"/>
                </a:solidFill>
              </a:rPr>
              <a:t>Core Subjects</a:t>
            </a:r>
          </a:p>
          <a:p>
            <a:pPr>
              <a:buFont typeface="Arial" pitchFamily="34" charset="0"/>
              <a:buChar char="•"/>
            </a:pPr>
            <a:r>
              <a:rPr lang="en-US" sz="1400" b="1" dirty="0" smtClean="0">
                <a:solidFill>
                  <a:srgbClr val="00B050"/>
                </a:solidFill>
              </a:rPr>
              <a:t>English, Reading, Language Arts</a:t>
            </a:r>
          </a:p>
          <a:p>
            <a:pPr>
              <a:buFont typeface="Arial" pitchFamily="34" charset="0"/>
              <a:buChar char="•"/>
            </a:pPr>
            <a:r>
              <a:rPr lang="en-US" sz="1400" b="1" dirty="0" smtClean="0">
                <a:solidFill>
                  <a:srgbClr val="00B050"/>
                </a:solidFill>
              </a:rPr>
              <a:t>World Languages </a:t>
            </a:r>
          </a:p>
          <a:p>
            <a:pPr>
              <a:buFont typeface="Arial" pitchFamily="34" charset="0"/>
              <a:buChar char="•"/>
            </a:pPr>
            <a:r>
              <a:rPr lang="en-US" sz="1400" b="1" dirty="0" smtClean="0">
                <a:solidFill>
                  <a:srgbClr val="00B050"/>
                </a:solidFill>
              </a:rPr>
              <a:t>Arts</a:t>
            </a:r>
          </a:p>
          <a:p>
            <a:pPr>
              <a:buFont typeface="Arial" pitchFamily="34" charset="0"/>
              <a:buChar char="•"/>
            </a:pPr>
            <a:r>
              <a:rPr lang="en-US" sz="1400" b="1" dirty="0" smtClean="0">
                <a:solidFill>
                  <a:srgbClr val="00B050"/>
                </a:solidFill>
              </a:rPr>
              <a:t>Mathematics</a:t>
            </a:r>
          </a:p>
          <a:p>
            <a:pPr>
              <a:buFont typeface="Arial" pitchFamily="34" charset="0"/>
              <a:buChar char="•"/>
            </a:pPr>
            <a:r>
              <a:rPr lang="en-US" sz="1400" b="1" dirty="0" smtClean="0">
                <a:solidFill>
                  <a:srgbClr val="00B050"/>
                </a:solidFill>
              </a:rPr>
              <a:t>Economics</a:t>
            </a:r>
          </a:p>
          <a:p>
            <a:pPr>
              <a:buFont typeface="Arial" pitchFamily="34" charset="0"/>
              <a:buChar char="•"/>
            </a:pPr>
            <a:r>
              <a:rPr lang="en-US" sz="1400" b="1" dirty="0" smtClean="0">
                <a:solidFill>
                  <a:srgbClr val="00B050"/>
                </a:solidFill>
              </a:rPr>
              <a:t>Science</a:t>
            </a:r>
          </a:p>
          <a:p>
            <a:pPr>
              <a:buFont typeface="Arial" pitchFamily="34" charset="0"/>
              <a:buChar char="•"/>
            </a:pPr>
            <a:r>
              <a:rPr lang="en-US" sz="1400" b="1" dirty="0" smtClean="0">
                <a:solidFill>
                  <a:srgbClr val="00B050"/>
                </a:solidFill>
              </a:rPr>
              <a:t>Geography</a:t>
            </a:r>
          </a:p>
          <a:p>
            <a:pPr>
              <a:buFont typeface="Arial" pitchFamily="34" charset="0"/>
              <a:buChar char="•"/>
            </a:pPr>
            <a:r>
              <a:rPr lang="en-US" sz="1400" b="1" dirty="0" smtClean="0">
                <a:solidFill>
                  <a:srgbClr val="00B050"/>
                </a:solidFill>
              </a:rPr>
              <a:t>History</a:t>
            </a:r>
          </a:p>
          <a:p>
            <a:pPr>
              <a:buFont typeface="Arial" pitchFamily="34" charset="0"/>
              <a:buChar char="•"/>
            </a:pPr>
            <a:r>
              <a:rPr lang="en-US" sz="1400" b="1" dirty="0" smtClean="0">
                <a:solidFill>
                  <a:srgbClr val="00B050"/>
                </a:solidFill>
              </a:rPr>
              <a:t>Government and Civics </a:t>
            </a:r>
            <a:endParaRPr lang="en-US" b="1" dirty="0">
              <a:solidFill>
                <a:srgbClr val="00B050"/>
              </a:solidFill>
            </a:endParaRPr>
          </a:p>
        </p:txBody>
      </p:sp>
      <p:sp>
        <p:nvSpPr>
          <p:cNvPr id="15" name="TextBox 14"/>
          <p:cNvSpPr txBox="1"/>
          <p:nvPr/>
        </p:nvSpPr>
        <p:spPr>
          <a:xfrm>
            <a:off x="3200400" y="304800"/>
            <a:ext cx="2514600" cy="1661993"/>
          </a:xfrm>
          <a:prstGeom prst="rect">
            <a:avLst/>
          </a:prstGeom>
          <a:noFill/>
        </p:spPr>
        <p:txBody>
          <a:bodyPr wrap="square" rtlCol="0">
            <a:spAutoFit/>
          </a:bodyPr>
          <a:lstStyle/>
          <a:p>
            <a:r>
              <a:rPr lang="en-US" sz="1400" b="1" i="1" dirty="0" smtClean="0">
                <a:solidFill>
                  <a:srgbClr val="FFCC00"/>
                </a:solidFill>
              </a:rPr>
              <a:t>Learning and Innovation Skills </a:t>
            </a:r>
          </a:p>
          <a:p>
            <a:pPr>
              <a:buFont typeface="Arial" pitchFamily="34" charset="0"/>
              <a:buChar char="•"/>
            </a:pPr>
            <a:r>
              <a:rPr lang="en-US" sz="1400" b="1" dirty="0" smtClean="0">
                <a:solidFill>
                  <a:srgbClr val="FFCC00"/>
                </a:solidFill>
              </a:rPr>
              <a:t>Creativity and Innovation </a:t>
            </a:r>
          </a:p>
          <a:p>
            <a:pPr>
              <a:buFont typeface="Arial" pitchFamily="34" charset="0"/>
              <a:buChar char="•"/>
            </a:pPr>
            <a:r>
              <a:rPr lang="en-US" sz="1400" b="1" dirty="0" smtClean="0">
                <a:solidFill>
                  <a:srgbClr val="FFCC00"/>
                </a:solidFill>
              </a:rPr>
              <a:t>Critical Thinking and Problem Solving</a:t>
            </a:r>
          </a:p>
          <a:p>
            <a:pPr>
              <a:buFont typeface="Arial" pitchFamily="34" charset="0"/>
              <a:buChar char="•"/>
            </a:pPr>
            <a:r>
              <a:rPr lang="en-US" sz="1400" b="1" dirty="0" smtClean="0">
                <a:solidFill>
                  <a:srgbClr val="FFCC00"/>
                </a:solidFill>
              </a:rPr>
              <a:t>Communication and Collaboration </a:t>
            </a:r>
          </a:p>
          <a:p>
            <a:endParaRPr lang="en-US" dirty="0"/>
          </a:p>
        </p:txBody>
      </p:sp>
      <p:sp>
        <p:nvSpPr>
          <p:cNvPr id="18" name="TextBox 17"/>
          <p:cNvSpPr txBox="1"/>
          <p:nvPr/>
        </p:nvSpPr>
        <p:spPr>
          <a:xfrm>
            <a:off x="6248400" y="3505200"/>
            <a:ext cx="2667000" cy="1600438"/>
          </a:xfrm>
          <a:prstGeom prst="rect">
            <a:avLst/>
          </a:prstGeom>
          <a:noFill/>
        </p:spPr>
        <p:txBody>
          <a:bodyPr wrap="square" rtlCol="0">
            <a:spAutoFit/>
          </a:bodyPr>
          <a:lstStyle/>
          <a:p>
            <a:r>
              <a:rPr lang="en-US" sz="1400" b="1" i="1" dirty="0" smtClean="0">
                <a:solidFill>
                  <a:srgbClr val="00B050"/>
                </a:solidFill>
              </a:rPr>
              <a:t>21 Century Themes </a:t>
            </a:r>
          </a:p>
          <a:p>
            <a:pPr>
              <a:buFont typeface="Arial" pitchFamily="34" charset="0"/>
              <a:buChar char="•"/>
            </a:pPr>
            <a:r>
              <a:rPr lang="en-US" sz="1400" b="1" dirty="0" smtClean="0">
                <a:solidFill>
                  <a:srgbClr val="00B050"/>
                </a:solidFill>
              </a:rPr>
              <a:t>Global Awareness </a:t>
            </a:r>
          </a:p>
          <a:p>
            <a:pPr>
              <a:buFont typeface="Arial" pitchFamily="34" charset="0"/>
              <a:buChar char="•"/>
            </a:pPr>
            <a:r>
              <a:rPr lang="en-US" sz="1400" b="1" dirty="0" smtClean="0">
                <a:solidFill>
                  <a:srgbClr val="00B050"/>
                </a:solidFill>
              </a:rPr>
              <a:t>Financial, Economic, Business,  and Entrepreneurial Literacy</a:t>
            </a:r>
          </a:p>
          <a:p>
            <a:pPr>
              <a:buFont typeface="Arial" pitchFamily="34" charset="0"/>
              <a:buChar char="•"/>
            </a:pPr>
            <a:r>
              <a:rPr lang="en-US" sz="1400" b="1" dirty="0" smtClean="0">
                <a:solidFill>
                  <a:srgbClr val="00B050"/>
                </a:solidFill>
              </a:rPr>
              <a:t>Civic Literacy</a:t>
            </a:r>
          </a:p>
          <a:p>
            <a:pPr>
              <a:buFont typeface="Arial" pitchFamily="34" charset="0"/>
              <a:buChar char="•"/>
            </a:pPr>
            <a:r>
              <a:rPr lang="en-US" sz="1400" b="1" dirty="0" smtClean="0">
                <a:solidFill>
                  <a:srgbClr val="00B050"/>
                </a:solidFill>
              </a:rPr>
              <a:t>Health Literacy </a:t>
            </a:r>
          </a:p>
          <a:p>
            <a:pPr>
              <a:buFont typeface="Arial" pitchFamily="34" charset="0"/>
              <a:buChar char="•"/>
            </a:pPr>
            <a:r>
              <a:rPr lang="en-US" sz="1400" b="1" dirty="0" smtClean="0">
                <a:solidFill>
                  <a:srgbClr val="00B050"/>
                </a:solidFill>
              </a:rPr>
              <a:t>Environmental Literacy </a:t>
            </a:r>
            <a:endParaRPr lang="en-US" b="1" dirty="0">
              <a:solidFill>
                <a:srgbClr val="00B050"/>
              </a:solidFill>
            </a:endParaRPr>
          </a:p>
        </p:txBody>
      </p:sp>
      <p:sp>
        <p:nvSpPr>
          <p:cNvPr id="19" name="TextBox 18"/>
          <p:cNvSpPr txBox="1"/>
          <p:nvPr/>
        </p:nvSpPr>
        <p:spPr>
          <a:xfrm>
            <a:off x="2743200" y="5410200"/>
            <a:ext cx="3124200" cy="1569660"/>
          </a:xfrm>
          <a:prstGeom prst="rect">
            <a:avLst/>
          </a:prstGeom>
          <a:noFill/>
        </p:spPr>
        <p:txBody>
          <a:bodyPr wrap="square" rtlCol="0">
            <a:spAutoFit/>
          </a:bodyPr>
          <a:lstStyle/>
          <a:p>
            <a:pPr>
              <a:buFont typeface="Arial" pitchFamily="34" charset="0"/>
              <a:buChar char="•"/>
            </a:pPr>
            <a:endParaRPr lang="en-US" b="1" dirty="0" smtClean="0"/>
          </a:p>
          <a:p>
            <a:pPr algn="ctr"/>
            <a:r>
              <a:rPr lang="en-US" sz="1200" b="1" i="1" dirty="0" smtClean="0">
                <a:solidFill>
                  <a:schemeClr val="accent1">
                    <a:lumMod val="60000"/>
                    <a:lumOff val="40000"/>
                  </a:schemeClr>
                </a:solidFill>
              </a:rPr>
              <a:t>21</a:t>
            </a:r>
            <a:r>
              <a:rPr lang="en-US" sz="1200" b="1" i="1" baseline="30000" dirty="0" smtClean="0">
                <a:solidFill>
                  <a:schemeClr val="accent1">
                    <a:lumMod val="60000"/>
                    <a:lumOff val="40000"/>
                  </a:schemeClr>
                </a:solidFill>
              </a:rPr>
              <a:t>st</a:t>
            </a:r>
            <a:r>
              <a:rPr lang="en-US" sz="1200" b="1" i="1" dirty="0" smtClean="0">
                <a:solidFill>
                  <a:schemeClr val="accent1">
                    <a:lumMod val="60000"/>
                    <a:lumOff val="40000"/>
                  </a:schemeClr>
                </a:solidFill>
              </a:rPr>
              <a:t> Century and Education Support Systems  </a:t>
            </a:r>
          </a:p>
          <a:p>
            <a:pPr algn="ctr">
              <a:buFont typeface="Arial" pitchFamily="34" charset="0"/>
              <a:buChar char="•"/>
            </a:pPr>
            <a:r>
              <a:rPr lang="en-US" sz="1200" b="1" dirty="0" smtClean="0">
                <a:solidFill>
                  <a:schemeClr val="accent1">
                    <a:lumMod val="60000"/>
                    <a:lumOff val="40000"/>
                  </a:schemeClr>
                </a:solidFill>
              </a:rPr>
              <a:t>21</a:t>
            </a:r>
            <a:r>
              <a:rPr lang="en-US" sz="1200" b="1" baseline="30000" dirty="0" smtClean="0">
                <a:solidFill>
                  <a:schemeClr val="accent1">
                    <a:lumMod val="60000"/>
                    <a:lumOff val="40000"/>
                  </a:schemeClr>
                </a:solidFill>
              </a:rPr>
              <a:t>st</a:t>
            </a:r>
            <a:r>
              <a:rPr lang="en-US" sz="1200" b="1" dirty="0" smtClean="0">
                <a:solidFill>
                  <a:schemeClr val="accent1">
                    <a:lumMod val="60000"/>
                    <a:lumOff val="40000"/>
                  </a:schemeClr>
                </a:solidFill>
              </a:rPr>
              <a:t>  Century Standards and Assessments </a:t>
            </a:r>
          </a:p>
          <a:p>
            <a:pPr algn="ctr">
              <a:buFont typeface="Arial" pitchFamily="34" charset="0"/>
              <a:buChar char="•"/>
            </a:pPr>
            <a:r>
              <a:rPr lang="en-US" sz="1200" b="1" dirty="0" smtClean="0">
                <a:solidFill>
                  <a:schemeClr val="accent1">
                    <a:lumMod val="60000"/>
                    <a:lumOff val="40000"/>
                  </a:schemeClr>
                </a:solidFill>
              </a:rPr>
              <a:t>21</a:t>
            </a:r>
            <a:r>
              <a:rPr lang="en-US" sz="1200" b="1" baseline="30000" dirty="0" smtClean="0">
                <a:solidFill>
                  <a:schemeClr val="accent1">
                    <a:lumMod val="60000"/>
                    <a:lumOff val="40000"/>
                  </a:schemeClr>
                </a:solidFill>
              </a:rPr>
              <a:t>st</a:t>
            </a:r>
            <a:r>
              <a:rPr lang="en-US" sz="1200" b="1" dirty="0" smtClean="0">
                <a:solidFill>
                  <a:schemeClr val="accent1">
                    <a:lumMod val="60000"/>
                    <a:lumOff val="40000"/>
                  </a:schemeClr>
                </a:solidFill>
              </a:rPr>
              <a:t> Century Curriculum and Instruction </a:t>
            </a:r>
          </a:p>
          <a:p>
            <a:pPr algn="ctr">
              <a:buFont typeface="Arial" pitchFamily="34" charset="0"/>
              <a:buChar char="•"/>
            </a:pPr>
            <a:r>
              <a:rPr lang="en-US" sz="1200" b="1" dirty="0" smtClean="0">
                <a:solidFill>
                  <a:schemeClr val="accent1">
                    <a:lumMod val="60000"/>
                    <a:lumOff val="40000"/>
                  </a:schemeClr>
                </a:solidFill>
              </a:rPr>
              <a:t>21</a:t>
            </a:r>
            <a:r>
              <a:rPr lang="en-US" sz="1200" b="1" baseline="30000" dirty="0" smtClean="0">
                <a:solidFill>
                  <a:schemeClr val="accent1">
                    <a:lumMod val="60000"/>
                    <a:lumOff val="40000"/>
                  </a:schemeClr>
                </a:solidFill>
              </a:rPr>
              <a:t>st</a:t>
            </a:r>
            <a:r>
              <a:rPr lang="en-US" sz="1200" b="1" dirty="0" smtClean="0">
                <a:solidFill>
                  <a:schemeClr val="accent1">
                    <a:lumMod val="60000"/>
                    <a:lumOff val="40000"/>
                  </a:schemeClr>
                </a:solidFill>
              </a:rPr>
              <a:t> Century Professional Development </a:t>
            </a:r>
          </a:p>
          <a:p>
            <a:pPr algn="ctr">
              <a:buFont typeface="Arial" pitchFamily="34" charset="0"/>
              <a:buChar char="•"/>
            </a:pPr>
            <a:r>
              <a:rPr lang="en-US" sz="1200" b="1" dirty="0" smtClean="0">
                <a:solidFill>
                  <a:schemeClr val="accent1">
                    <a:lumMod val="60000"/>
                    <a:lumOff val="40000"/>
                  </a:schemeClr>
                </a:solidFill>
              </a:rPr>
              <a:t>21</a:t>
            </a:r>
            <a:r>
              <a:rPr lang="en-US" sz="1200" b="1" baseline="30000" dirty="0" smtClean="0">
                <a:solidFill>
                  <a:schemeClr val="accent1">
                    <a:lumMod val="60000"/>
                    <a:lumOff val="40000"/>
                  </a:schemeClr>
                </a:solidFill>
              </a:rPr>
              <a:t>st</a:t>
            </a:r>
            <a:r>
              <a:rPr lang="en-US" sz="1200" b="1" dirty="0" smtClean="0">
                <a:solidFill>
                  <a:schemeClr val="accent1">
                    <a:lumMod val="60000"/>
                    <a:lumOff val="40000"/>
                  </a:schemeClr>
                </a:solidFill>
              </a:rPr>
              <a:t> Century Learning Environments</a:t>
            </a:r>
            <a:r>
              <a:rPr lang="en-US" sz="1200" b="1" dirty="0" smtClean="0"/>
              <a: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6019800" cy="1295400"/>
          </a:xfrm>
        </p:spPr>
        <p:txBody>
          <a:bodyPr>
            <a:normAutofit/>
          </a:bodyPr>
          <a:lstStyle/>
          <a:p>
            <a:pPr algn="ctr">
              <a:buNone/>
            </a:pPr>
            <a:endParaRPr lang="en-US" sz="2800" dirty="0" smtClean="0"/>
          </a:p>
          <a:p>
            <a:pPr algn="ctr">
              <a:buNone/>
            </a:pPr>
            <a:r>
              <a:rPr lang="en-US" sz="2800" dirty="0" smtClean="0">
                <a:hlinkClick r:id="rId2" action="ppaction://hlinkfile"/>
              </a:rPr>
              <a:t>On his initial </a:t>
            </a:r>
            <a:r>
              <a:rPr lang="en-US" sz="2800" dirty="0" err="1" smtClean="0">
                <a:hlinkClick r:id="rId2" action="ppaction://hlinkfile"/>
              </a:rPr>
              <a:t>WebQuest</a:t>
            </a:r>
            <a:r>
              <a:rPr lang="en-US" sz="2800" dirty="0" smtClean="0">
                <a:hlinkClick r:id="rId2" action="ppaction://hlinkfile"/>
              </a:rPr>
              <a:t> experience …</a:t>
            </a:r>
            <a:endParaRPr lang="en-US" sz="2800" dirty="0" smtClean="0"/>
          </a:p>
          <a:p>
            <a:pPr algn="ctr">
              <a:buNone/>
            </a:pPr>
            <a:endParaRPr lang="en-US" dirty="0" smtClean="0"/>
          </a:p>
          <a:p>
            <a:pPr algn="ctr">
              <a:buNone/>
            </a:pPr>
            <a:endParaRPr lang="en-US" dirty="0" smtClean="0"/>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6477000" y="533400"/>
            <a:ext cx="1981200" cy="1981200"/>
          </a:xfrm>
          <a:prstGeom prst="rect">
            <a:avLst/>
          </a:prstGeom>
          <a:noFill/>
          <a:ln w="9525">
            <a:noFill/>
            <a:miter lim="800000"/>
            <a:headEnd/>
            <a:tailEnd/>
          </a:ln>
        </p:spPr>
      </p:pic>
      <p:sp>
        <p:nvSpPr>
          <p:cNvPr id="5" name="TextBox 4"/>
          <p:cNvSpPr txBox="1"/>
          <p:nvPr/>
        </p:nvSpPr>
        <p:spPr>
          <a:xfrm>
            <a:off x="304800" y="2514600"/>
            <a:ext cx="8458200" cy="3785652"/>
          </a:xfrm>
          <a:prstGeom prst="rect">
            <a:avLst/>
          </a:prstGeom>
          <a:noFill/>
        </p:spPr>
        <p:txBody>
          <a:bodyPr wrap="square" rtlCol="0">
            <a:spAutoFit/>
          </a:bodyPr>
          <a:lstStyle/>
          <a:p>
            <a:r>
              <a:rPr lang="en-US" sz="2400" dirty="0" smtClean="0"/>
              <a:t>“I put together a template: introduced the situation, listed some information resources, gave (the students) a task that required grappling with the information, laid out the steps on what to do with the information, and then brought it to a conclusion.  … I enjoyed walking around and helping where necessary and listening to the buzz of conversations as students pooled their notes and tried to come to a decision. The things they were talking about were much deeper and more multifaceted than I had ever heard from them. That evening I realized that this was a different way to teach -- and that I loved it!"</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665</TotalTime>
  <Words>1269</Words>
  <Application>Microsoft Office PowerPoint</Application>
  <PresentationFormat>On-screen Show (4:3)</PresentationFormat>
  <Paragraphs>221</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WebQuest</vt:lpstr>
      <vt:lpstr> What is a WebQuest? </vt:lpstr>
      <vt:lpstr>What are the benefits of WebQuests? </vt:lpstr>
      <vt:lpstr>Bernie Dodge </vt:lpstr>
      <vt:lpstr>Meet Bernie Dodge</vt:lpstr>
      <vt:lpstr>Why are we concerned with WebQuests now?  </vt:lpstr>
      <vt:lpstr>How the 21st century workplace is similar to an inquiry based lesson … </vt:lpstr>
      <vt:lpstr>Slide 8</vt:lpstr>
      <vt:lpstr>Slide 9</vt:lpstr>
      <vt:lpstr>So what does a WebQuest need? </vt:lpstr>
      <vt:lpstr>And I do this how?  </vt:lpstr>
      <vt:lpstr>Create the what …a “document”….? </vt:lpstr>
      <vt:lpstr>Of course you can do this … </vt:lpstr>
      <vt:lpstr>Got my stuff (after an internet search) …</vt:lpstr>
      <vt:lpstr>Examples </vt:lpstr>
      <vt:lpstr>Now it’s your turn …. </vt:lpstr>
      <vt:lpstr>Sources I consulted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WebQuest …. What is it?</dc:title>
  <dc:creator>Mary</dc:creator>
  <cp:lastModifiedBy>Mary</cp:lastModifiedBy>
  <cp:revision>36</cp:revision>
  <dcterms:created xsi:type="dcterms:W3CDTF">2011-01-08T21:36:23Z</dcterms:created>
  <dcterms:modified xsi:type="dcterms:W3CDTF">2011-01-12T17:31:39Z</dcterms:modified>
</cp:coreProperties>
</file>